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4"/>
    <p:sldMasterId id="2147483837" r:id="rId5"/>
  </p:sldMasterIdLst>
  <p:notesMasterIdLst>
    <p:notesMasterId r:id="rId28"/>
  </p:notesMasterIdLst>
  <p:handoutMasterIdLst>
    <p:handoutMasterId r:id="rId29"/>
  </p:handoutMasterIdLst>
  <p:sldIdLst>
    <p:sldId id="330" r:id="rId6"/>
    <p:sldId id="269" r:id="rId7"/>
    <p:sldId id="354" r:id="rId8"/>
    <p:sldId id="541" r:id="rId9"/>
    <p:sldId id="359" r:id="rId10"/>
    <p:sldId id="397" r:id="rId11"/>
    <p:sldId id="562" r:id="rId12"/>
    <p:sldId id="266" r:id="rId13"/>
    <p:sldId id="552" r:id="rId14"/>
    <p:sldId id="568" r:id="rId15"/>
    <p:sldId id="565" r:id="rId16"/>
    <p:sldId id="544" r:id="rId17"/>
    <p:sldId id="553" r:id="rId18"/>
    <p:sldId id="543" r:id="rId19"/>
    <p:sldId id="554" r:id="rId20"/>
    <p:sldId id="546" r:id="rId21"/>
    <p:sldId id="545" r:id="rId22"/>
    <p:sldId id="557" r:id="rId23"/>
    <p:sldId id="558" r:id="rId24"/>
    <p:sldId id="366" r:id="rId25"/>
    <p:sldId id="547" r:id="rId26"/>
    <p:sldId id="55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B51"/>
    <a:srgbClr val="F04E69"/>
    <a:srgbClr val="DE5A6C"/>
    <a:srgbClr val="DEEBF7"/>
    <a:srgbClr val="00A1DF"/>
    <a:srgbClr val="BAE3F9"/>
    <a:srgbClr val="E4495C"/>
    <a:srgbClr val="E74361"/>
    <a:srgbClr val="009EE0"/>
    <a:srgbClr val="00A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98172-E0A2-4774-A2D8-94BF7998B258}" v="2" dt="2024-04-03T11:00:13.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A00CA3-3DEC-6846-BBD1-7556A8FEE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93D744D-0C24-AD4A-A410-D926CEB14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EAEAA7-D86D-1142-9DE0-8C56AD59F165}" type="datetimeFigureOut">
              <a:rPr lang="en-GB" smtClean="0"/>
              <a:t>25/06/2024</a:t>
            </a:fld>
            <a:endParaRPr lang="en-GB"/>
          </a:p>
        </p:txBody>
      </p:sp>
      <p:sp>
        <p:nvSpPr>
          <p:cNvPr id="4" name="Footer Placeholder 3">
            <a:extLst>
              <a:ext uri="{FF2B5EF4-FFF2-40B4-BE49-F238E27FC236}">
                <a16:creationId xmlns:a16="http://schemas.microsoft.com/office/drawing/2014/main" id="{0E67C62B-3794-5E42-BBF7-86C6B8FB66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3C1B815-4FCF-6345-A0A3-37A0C00C8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3F309C-5F6F-674C-9F60-1CB8D813810A}" type="slidenum">
              <a:rPr lang="en-GB" smtClean="0"/>
              <a:t>‹#›</a:t>
            </a:fld>
            <a:endParaRPr lang="en-GB"/>
          </a:p>
        </p:txBody>
      </p:sp>
    </p:spTree>
    <p:extLst>
      <p:ext uri="{BB962C8B-B14F-4D97-AF65-F5344CB8AC3E}">
        <p14:creationId xmlns:p14="http://schemas.microsoft.com/office/powerpoint/2010/main" val="1295100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0505E-AC63-664B-AE66-32A6104FBAE9}" type="datetimeFigureOut">
              <a:rPr lang="en-GB" smtClean="0"/>
              <a:t>25/06/2024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EB3B7-01EC-CD43-B8DE-52282F63D2A6}" type="slidenum">
              <a:rPr lang="en-GB" smtClean="0"/>
              <a:t>‹#›</a:t>
            </a:fld>
            <a:endParaRPr lang="en-GB"/>
          </a:p>
        </p:txBody>
      </p:sp>
    </p:spTree>
    <p:extLst>
      <p:ext uri="{BB962C8B-B14F-4D97-AF65-F5344CB8AC3E}">
        <p14:creationId xmlns:p14="http://schemas.microsoft.com/office/powerpoint/2010/main" val="1896036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EB3B7-01EC-CD43-B8DE-52282F63D2A6}" type="slidenum">
              <a:rPr lang="en-GB" smtClean="0"/>
              <a:t>1</a:t>
            </a:fld>
            <a:endParaRPr lang="en-GB"/>
          </a:p>
        </p:txBody>
      </p:sp>
    </p:spTree>
    <p:extLst>
      <p:ext uri="{BB962C8B-B14F-4D97-AF65-F5344CB8AC3E}">
        <p14:creationId xmlns:p14="http://schemas.microsoft.com/office/powerpoint/2010/main" val="1764485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CEB3B7-01EC-CD43-B8DE-52282F63D2A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79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a:solidFill>
                  <a:srgbClr val="000000"/>
                </a:solidFill>
                <a:effectLst/>
                <a:latin typeface="WordVisi_MSFontService"/>
              </a:rPr>
              <a:t>Vår form for alternativ omsorg tar utgangspunkt i at det beste for barn er å </a:t>
            </a:r>
            <a:r>
              <a:rPr lang="nb-NO" b="0" i="0" u="sng">
                <a:solidFill>
                  <a:srgbClr val="000000"/>
                </a:solidFill>
                <a:effectLst/>
                <a:latin typeface="WordVisi_MSFontService"/>
              </a:rPr>
              <a:t>vokse opp i et familiemiljø</a:t>
            </a:r>
            <a:r>
              <a:rPr lang="nb-NO" b="0" i="0">
                <a:solidFill>
                  <a:srgbClr val="000000"/>
                </a:solidFill>
                <a:effectLst/>
                <a:latin typeface="WordVisi_MSFontService"/>
              </a:rPr>
              <a:t>. </a:t>
            </a:r>
            <a:r>
              <a:rPr lang="nb-NO" b="0" i="0" u="sng">
                <a:solidFill>
                  <a:srgbClr val="000000"/>
                </a:solidFill>
                <a:effectLst/>
                <a:latin typeface="WordVisi_MSFontService"/>
              </a:rPr>
              <a:t>Ulike typer fosterhjem</a:t>
            </a:r>
            <a:r>
              <a:rPr lang="nb-NO" b="0" i="0">
                <a:solidFill>
                  <a:srgbClr val="000000"/>
                </a:solidFill>
                <a:effectLst/>
                <a:latin typeface="WordVisi_MSFontService"/>
              </a:rPr>
              <a:t> og andre tiltak innenfor alternativ omsorg. Vi tilbyr midlertidig omsorg, mens biologisk familie får den støtten de trenger for å bli i stand til selv å ta godt vare på barna, beredskapshjem, mor-barn-hjem hvor alenemødre kan få støtte og oppfølging i en periode og støtte til og oppfølging av andre fosterfamilier som ikke er en del av våre programmer. </a:t>
            </a:r>
            <a:br>
              <a:rPr lang="nb-NO" b="0" i="0">
                <a:solidFill>
                  <a:srgbClr val="000000"/>
                </a:solidFill>
                <a:effectLst/>
                <a:latin typeface="WordVisi_MSFontService"/>
              </a:rPr>
            </a:br>
            <a:br>
              <a:rPr lang="nb-NO" b="0" i="0">
                <a:solidFill>
                  <a:srgbClr val="000000"/>
                </a:solidFill>
                <a:effectLst/>
                <a:latin typeface="WordVisi_MSFontService"/>
              </a:rPr>
            </a:br>
            <a:r>
              <a:rPr lang="nb-NO" b="0" i="0">
                <a:solidFill>
                  <a:srgbClr val="000000"/>
                </a:solidFill>
                <a:effectLst/>
                <a:latin typeface="WordVisi_MSFontService"/>
              </a:rPr>
              <a:t>Barna skal ha </a:t>
            </a:r>
            <a:r>
              <a:rPr lang="nb-NO" sz="1800" u="sng">
                <a:effectLst/>
                <a:latin typeface="Calibri" panose="020F0502020204030204" pitchFamily="34" charset="0"/>
                <a:ea typeface="Calibri" panose="020F0502020204030204" pitchFamily="34" charset="0"/>
                <a:cs typeface="Calibri" panose="020F0502020204030204" pitchFamily="34" charset="0"/>
              </a:rPr>
              <a:t>medbestemmelsesrett</a:t>
            </a:r>
            <a:r>
              <a:rPr lang="nb-NO" sz="1800">
                <a:effectLst/>
                <a:latin typeface="Calibri" panose="020F0502020204030204" pitchFamily="34" charset="0"/>
                <a:ea typeface="Calibri" panose="020F0502020204030204" pitchFamily="34" charset="0"/>
                <a:cs typeface="Calibri" panose="020F0502020204030204" pitchFamily="34" charset="0"/>
              </a:rPr>
              <a:t> i beslutninger som angår dem, og </a:t>
            </a:r>
            <a:r>
              <a:rPr lang="nb-NO" sz="1800" u="sng">
                <a:effectLst/>
                <a:latin typeface="Calibri" panose="020F0502020204030204" pitchFamily="34" charset="0"/>
                <a:ea typeface="Calibri" panose="020F0502020204030204" pitchFamily="34" charset="0"/>
                <a:cs typeface="Calibri" panose="020F0502020204030204" pitchFamily="34" charset="0"/>
              </a:rPr>
              <a:t>omsorgspersonene kompetanse i </a:t>
            </a:r>
            <a:r>
              <a:rPr lang="nb-NO" sz="1800">
                <a:effectLst/>
                <a:latin typeface="Calibri" panose="020F0502020204030204" pitchFamily="34" charset="0"/>
                <a:ea typeface="Calibri" panose="020F0502020204030204" pitchFamily="34" charset="0"/>
                <a:cs typeface="Calibri" panose="020F0502020204030204" pitchFamily="34" charset="0"/>
              </a:rPr>
              <a:t>hvordan de skal håndtere spesielle behov, forutsetninger og tidligere traumatiske opplevelser. Barna får </a:t>
            </a:r>
            <a:r>
              <a:rPr lang="nb-NO" sz="2800" b="0" i="0">
                <a:solidFill>
                  <a:srgbClr val="000000"/>
                </a:solidFill>
                <a:effectLst/>
                <a:latin typeface="WordVisi_MSFontService"/>
              </a:rPr>
              <a:t>den støtten, oppmerksomheten og oppfølgingen de trenger ut fra personlighet, tidligere erfaringer, forutsetninger, ønsker og håp. </a:t>
            </a:r>
            <a:r>
              <a:rPr lang="nb-NO" sz="1800">
                <a:effectLst/>
                <a:latin typeface="Calibri" panose="020F0502020204030204" pitchFamily="34" charset="0"/>
                <a:ea typeface="Calibri" panose="020F0502020204030204" pitchFamily="34" charset="0"/>
                <a:cs typeface="Calibri" panose="020F0502020204030204" pitchFamily="34" charset="0"/>
              </a:rPr>
              <a:t>I tillegg skal barn og unge i alternativ omsorg få oppfylt sine rettigheter på lik linje med andre, og ha et godt ettervern i overgangsfasen til et selvstendig voksenliv.</a:t>
            </a:r>
            <a:br>
              <a:rPr lang="nb-NO" sz="1800">
                <a:effectLst/>
                <a:latin typeface="Calibri" panose="020F0502020204030204" pitchFamily="34" charset="0"/>
                <a:ea typeface="Calibri" panose="020F0502020204030204" pitchFamily="34" charset="0"/>
                <a:cs typeface="Calibri" panose="020F0502020204030204" pitchFamily="34" charset="0"/>
              </a:rPr>
            </a:br>
            <a:br>
              <a:rPr lang="nb-NO" sz="1800">
                <a:effectLst/>
                <a:latin typeface="Calibri" panose="020F0502020204030204" pitchFamily="34" charset="0"/>
                <a:ea typeface="Calibri" panose="020F0502020204030204" pitchFamily="34" charset="0"/>
                <a:cs typeface="Calibri" panose="020F0502020204030204" pitchFamily="34" charset="0"/>
              </a:rPr>
            </a:br>
            <a:r>
              <a:rPr lang="nb-NO" sz="1800">
                <a:effectLst/>
                <a:latin typeface="Calibri" panose="020F0502020204030204" pitchFamily="34" charset="0"/>
                <a:ea typeface="Calibri" panose="020F0502020204030204" pitchFamily="34" charset="0"/>
                <a:cs typeface="Calibri" panose="020F0502020204030204" pitchFamily="34" charset="0"/>
              </a:rPr>
              <a:t>For barn som mister omsorgen fra foreldrene, kan relasjonen til biologiske søsken være ekstremt viktig. Derfor sikrer vi at </a:t>
            </a:r>
            <a:r>
              <a:rPr lang="nb-NO" sz="1800" u="sng">
                <a:effectLst/>
                <a:latin typeface="Calibri" panose="020F0502020204030204" pitchFamily="34" charset="0"/>
                <a:ea typeface="Calibri" panose="020F0502020204030204" pitchFamily="34" charset="0"/>
                <a:cs typeface="Calibri" panose="020F0502020204030204" pitchFamily="34" charset="0"/>
              </a:rPr>
              <a:t>biologiske søsken får vokse opp i samme fosterfamil</a:t>
            </a:r>
            <a:r>
              <a:rPr lang="nb-NO" sz="1800">
                <a:effectLst/>
                <a:latin typeface="Calibri" panose="020F0502020204030204" pitchFamily="34" charset="0"/>
                <a:ea typeface="Calibri" panose="020F0502020204030204" pitchFamily="34" charset="0"/>
                <a:cs typeface="Calibri" panose="020F0502020204030204" pitchFamily="34" charset="0"/>
              </a:rPr>
              <a:t>ie, med mindre det er skader i denne relasjonen som gjør at det er til det beste for dem å ikke vokse opp sammen. </a:t>
            </a:r>
            <a:br>
              <a:rPr lang="nb-NO" sz="1800">
                <a:effectLst/>
                <a:latin typeface="Calibri" panose="020F0502020204030204" pitchFamily="34" charset="0"/>
                <a:ea typeface="Calibri" panose="020F0502020204030204" pitchFamily="34" charset="0"/>
                <a:cs typeface="Calibri" panose="020F0502020204030204" pitchFamily="34" charset="0"/>
              </a:rPr>
            </a:br>
            <a:br>
              <a:rPr lang="nb-NO" sz="1800">
                <a:effectLst/>
                <a:latin typeface="Calibri" panose="020F0502020204030204" pitchFamily="34" charset="0"/>
                <a:ea typeface="Calibri" panose="020F0502020204030204" pitchFamily="34" charset="0"/>
                <a:cs typeface="Calibri" panose="020F0502020204030204" pitchFamily="34" charset="0"/>
              </a:rPr>
            </a:br>
            <a:r>
              <a:rPr lang="nb-NO" sz="1800">
                <a:effectLst/>
                <a:latin typeface="Calibri" panose="020F0502020204030204" pitchFamily="34" charset="0"/>
                <a:ea typeface="Calibri" panose="020F0502020204030204" pitchFamily="34" charset="0"/>
                <a:cs typeface="Calibri" panose="020F0502020204030204" pitchFamily="34" charset="0"/>
              </a:rPr>
              <a:t>Våre fosterhjemstiltak gir barn og unge en oppvekst med en trygg ramme, stabile relasjoner, tilhørighet til et fellesskap og de samme mulighetene som andre barn på deres alder.</a:t>
            </a:r>
          </a:p>
          <a:p>
            <a:pPr marL="0" marR="0" lvl="0" indent="0" algn="l" defTabSz="914400" rtl="0" eaLnBrk="1" fontAlgn="auto" latinLnBrk="0" hangingPunct="1">
              <a:lnSpc>
                <a:spcPct val="100000"/>
              </a:lnSpc>
              <a:spcBef>
                <a:spcPts val="0"/>
              </a:spcBef>
              <a:spcAft>
                <a:spcPts val="0"/>
              </a:spcAft>
              <a:buClrTx/>
              <a:buSzTx/>
              <a:buFontTx/>
              <a:buNone/>
              <a:tabLst/>
              <a:defRPr/>
            </a:pPr>
            <a:br>
              <a:rPr lang="nb-NO" sz="1800">
                <a:effectLst/>
                <a:latin typeface="Calibri" panose="020F0502020204030204" pitchFamily="34" charset="0"/>
                <a:ea typeface="Calibri" panose="020F0502020204030204" pitchFamily="34" charset="0"/>
                <a:cs typeface="Calibri" panose="020F0502020204030204" pitchFamily="34" charset="0"/>
              </a:rPr>
            </a:br>
            <a:r>
              <a:rPr lang="nb-NO" sz="1800">
                <a:effectLst/>
                <a:latin typeface="Calibri" panose="020F0502020204030204" pitchFamily="34" charset="0"/>
                <a:ea typeface="Calibri" panose="020F0502020204030204" pitchFamily="34" charset="0"/>
                <a:cs typeface="Calibri" panose="020F0502020204030204" pitchFamily="34" charset="0"/>
              </a:rPr>
              <a:t>I flere land ser SOS-barnebyer nå en positiv effekt av å </a:t>
            </a:r>
            <a:r>
              <a:rPr lang="nb-NO" sz="1800" u="sng">
                <a:effectLst/>
                <a:latin typeface="Calibri" panose="020F0502020204030204" pitchFamily="34" charset="0"/>
                <a:ea typeface="Calibri" panose="020F0502020204030204" pitchFamily="34" charset="0"/>
                <a:cs typeface="Calibri" panose="020F0502020204030204" pitchFamily="34" charset="0"/>
              </a:rPr>
              <a:t>flytte fosterfamiliene til boliger i andre nabolag</a:t>
            </a:r>
            <a:r>
              <a:rPr lang="nb-NO" sz="1800">
                <a:effectLst/>
                <a:latin typeface="Calibri" panose="020F0502020204030204" pitchFamily="34" charset="0"/>
                <a:ea typeface="Calibri" panose="020F0502020204030204" pitchFamily="34" charset="0"/>
                <a:cs typeface="Calibri" panose="020F0502020204030204" pitchFamily="34" charset="0"/>
              </a:rPr>
              <a:t>, fordi det gjør barna mer integritet i lokalsamfunnet. </a:t>
            </a:r>
            <a:br>
              <a:rPr lang="nb-NO" sz="1800">
                <a:effectLst/>
                <a:latin typeface="Calibri" panose="020F0502020204030204" pitchFamily="34" charset="0"/>
                <a:ea typeface="Calibri" panose="020F0502020204030204" pitchFamily="34" charset="0"/>
                <a:cs typeface="Calibri" panose="020F0502020204030204" pitchFamily="34" charset="0"/>
              </a:rPr>
            </a:br>
            <a:br>
              <a:rPr lang="nb-NO" sz="1800">
                <a:effectLst/>
                <a:latin typeface="Calibri" panose="020F0502020204030204" pitchFamily="34" charset="0"/>
                <a:ea typeface="Calibri" panose="020F0502020204030204" pitchFamily="34" charset="0"/>
                <a:cs typeface="Calibri" panose="020F0502020204030204" pitchFamily="34" charset="0"/>
              </a:rPr>
            </a:br>
            <a:r>
              <a:rPr lang="nb-NO" sz="1800">
                <a:effectLst/>
                <a:latin typeface="Calibri" panose="020F0502020204030204" pitchFamily="34" charset="0"/>
                <a:ea typeface="Calibri" panose="020F0502020204030204" pitchFamily="34" charset="0"/>
                <a:cs typeface="Calibri" panose="020F0502020204030204" pitchFamily="34" charset="0"/>
              </a:rPr>
              <a:t>Vi vet også at der det tidligere har manglet forebyggende tiltak er barn i våre fosterfamilier som har biologisk familie, som med riktig støtte og oppfølging selv kan ta seg godt av barna sine. Derfor er det nå</a:t>
            </a:r>
            <a:r>
              <a:rPr lang="nb-NO" sz="1800" u="sng">
                <a:effectLst/>
                <a:latin typeface="Calibri" panose="020F0502020204030204" pitchFamily="34" charset="0"/>
                <a:ea typeface="Calibri" panose="020F0502020204030204" pitchFamily="34" charset="0"/>
                <a:cs typeface="Calibri" panose="020F0502020204030204" pitchFamily="34" charset="0"/>
              </a:rPr>
              <a:t> flere barn som blir gjenforent </a:t>
            </a:r>
            <a:r>
              <a:rPr lang="nb-NO" sz="1800">
                <a:effectLst/>
                <a:latin typeface="Calibri" panose="020F0502020204030204" pitchFamily="34" charset="0"/>
                <a:ea typeface="Calibri" panose="020F0502020204030204" pitchFamily="34" charset="0"/>
                <a:cs typeface="Calibri" panose="020F0502020204030204" pitchFamily="34" charset="0"/>
              </a:rPr>
              <a:t>med sin egen familie. Som tross alt er det beste stedet for barn å vokse opp.</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noProof="0"/>
          </a:p>
        </p:txBody>
      </p:sp>
      <p:sp>
        <p:nvSpPr>
          <p:cNvPr id="4" name="Plassholder for lysbildenummer 3"/>
          <p:cNvSpPr>
            <a:spLocks noGrp="1"/>
          </p:cNvSpPr>
          <p:nvPr>
            <p:ph type="sldNum" sz="quarter" idx="5"/>
          </p:nvPr>
        </p:nvSpPr>
        <p:spPr/>
        <p:txBody>
          <a:bodyPr/>
          <a:lstStyle/>
          <a:p>
            <a:fld id="{23CEB3B7-01EC-CD43-B8DE-52282F63D2A6}" type="slidenum">
              <a:rPr lang="en-GB" smtClean="0"/>
              <a:t>12</a:t>
            </a:fld>
            <a:endParaRPr lang="en-GB"/>
          </a:p>
        </p:txBody>
      </p:sp>
    </p:spTree>
    <p:extLst>
      <p:ext uri="{BB962C8B-B14F-4D97-AF65-F5344CB8AC3E}">
        <p14:creationId xmlns:p14="http://schemas.microsoft.com/office/powerpoint/2010/main" val="1142435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a:t>Det å skape en god og trygg relasjon, er det største og viktigste tiltaket. Mange av de barna som er i våre fosterfamilier fordi de har opplevd omsorgssvikt, har aldri opplevd relasjonelle og emosjonelle bånd til voksne. Så fosterforeldrene må se etter muligheter, situasjoner, øyeblikk hvor de kan begynne å bygge et grunnlag for å kunne skape emosjonelle bånd og tilknytning. I mange tilfeller med omsorgssvikt har det eldste av søsknene hatt en slags omsorgsrolle for de yngre. En del av jobben til fosterforeldrene blir da å avlære dem denne ansvarsrollen, og gjøre dem trygge på at søsknene blir tatt godt vare på av de voksne, slik at de kan gi slipp på ansvaret og bare være barn eller ungdom.</a:t>
            </a:r>
            <a:br>
              <a:rPr lang="nb-NO" noProof="0"/>
            </a:br>
            <a:r>
              <a:rPr lang="nb-NO" noProof="0"/>
              <a:t>Kjærlighet og ønske om å gi barn en god oppvekst, er ikke nok – barn </a:t>
            </a:r>
            <a:r>
              <a:rPr lang="nb-NO" sz="1800">
                <a:effectLst/>
                <a:latin typeface="Calibri" panose="020F0502020204030204" pitchFamily="34" charset="0"/>
                <a:ea typeface="Calibri" panose="020F0502020204030204" pitchFamily="34" charset="0"/>
              </a:rPr>
              <a:t>som har hatt en start på livet preget av omsorgssvikt trenger  både «voksenledelse» og anerkjennelse og aksept for den de er.</a:t>
            </a:r>
            <a:endParaRPr lang="nb-NO" noProof="0"/>
          </a:p>
        </p:txBody>
      </p:sp>
      <p:sp>
        <p:nvSpPr>
          <p:cNvPr id="4" name="Plassholder for lysbildenummer 3"/>
          <p:cNvSpPr>
            <a:spLocks noGrp="1"/>
          </p:cNvSpPr>
          <p:nvPr>
            <p:ph type="sldNum" sz="quarter" idx="5"/>
          </p:nvPr>
        </p:nvSpPr>
        <p:spPr/>
        <p:txBody>
          <a:bodyPr/>
          <a:lstStyle/>
          <a:p>
            <a:fld id="{23CEB3B7-01EC-CD43-B8DE-52282F63D2A6}" type="slidenum">
              <a:rPr lang="en-GB" smtClean="0"/>
              <a:t>13</a:t>
            </a:fld>
            <a:endParaRPr lang="en-GB"/>
          </a:p>
        </p:txBody>
      </p:sp>
    </p:spTree>
    <p:extLst>
      <p:ext uri="{BB962C8B-B14F-4D97-AF65-F5344CB8AC3E}">
        <p14:creationId xmlns:p14="http://schemas.microsoft.com/office/powerpoint/2010/main" val="405401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u="sng">
                <a:solidFill>
                  <a:srgbClr val="000000"/>
                </a:solidFill>
                <a:effectLst/>
                <a:latin typeface="WordVisi_MSFontService"/>
              </a:rPr>
              <a:t>Lokalsamfunnet</a:t>
            </a:r>
            <a:r>
              <a:rPr lang="nb-NO" b="0" i="0">
                <a:solidFill>
                  <a:srgbClr val="000000"/>
                </a:solidFill>
                <a:effectLst/>
                <a:latin typeface="WordVisi_MSFontService"/>
              </a:rPr>
              <a:t> er viktig i arbeidet med å skape </a:t>
            </a:r>
            <a:r>
              <a:rPr lang="nb-NO" b="0" i="0" u="sng">
                <a:solidFill>
                  <a:srgbClr val="000000"/>
                </a:solidFill>
                <a:effectLst/>
                <a:latin typeface="WordVisi_MSFontService"/>
              </a:rPr>
              <a:t>gode rammer rundt barn og unges oppvekst </a:t>
            </a:r>
            <a:r>
              <a:rPr lang="nb-NO" b="0" i="0">
                <a:solidFill>
                  <a:srgbClr val="000000"/>
                </a:solidFill>
                <a:effectLst/>
                <a:latin typeface="WordVisi_MSFontService"/>
              </a:rPr>
              <a:t>og utvikling.  </a:t>
            </a:r>
            <a:br>
              <a:rPr lang="nb-NO" b="0" i="0">
                <a:solidFill>
                  <a:srgbClr val="000000"/>
                </a:solidFill>
                <a:effectLst/>
                <a:latin typeface="WordVisi_MSFontService"/>
              </a:rPr>
            </a:br>
            <a:br>
              <a:rPr lang="nb-NO" b="0" i="0">
                <a:solidFill>
                  <a:srgbClr val="000000"/>
                </a:solidFill>
                <a:effectLst/>
                <a:latin typeface="WordVisi_MSFontService"/>
              </a:rPr>
            </a:br>
            <a:r>
              <a:rPr lang="nb-NO" b="0" i="0">
                <a:solidFill>
                  <a:srgbClr val="000000"/>
                </a:solidFill>
                <a:effectLst/>
                <a:latin typeface="WordVisi_MSFontService"/>
              </a:rPr>
              <a:t>Særlig </a:t>
            </a:r>
            <a:r>
              <a:rPr lang="nb-NO" b="0" i="0" u="sng">
                <a:solidFill>
                  <a:srgbClr val="000000"/>
                </a:solidFill>
                <a:effectLst/>
                <a:latin typeface="WordVisi_MSFontService"/>
              </a:rPr>
              <a:t>lokale organisasjoner er gode samarbeidspartnere </a:t>
            </a:r>
            <a:r>
              <a:rPr lang="nb-NO" b="0" i="0">
                <a:solidFill>
                  <a:srgbClr val="000000"/>
                </a:solidFill>
                <a:effectLst/>
                <a:latin typeface="WordVisi_MSFontService"/>
              </a:rPr>
              <a:t>for oss. De er ofte viktige </a:t>
            </a:r>
            <a:r>
              <a:rPr lang="nb-NO" sz="1800" b="0" i="0">
                <a:solidFill>
                  <a:srgbClr val="000000"/>
                </a:solidFill>
                <a:effectLst/>
                <a:latin typeface="Calibri" panose="020F0502020204030204" pitchFamily="34" charset="0"/>
              </a:rPr>
              <a:t>for å identifisere og nå ut til de familiene som trenger våre tiltak. </a:t>
            </a:r>
            <a:r>
              <a:rPr lang="nb-NO" sz="1800" b="0" i="0">
                <a:solidFill>
                  <a:srgbClr val="000000"/>
                </a:solidFill>
                <a:effectLst/>
                <a:latin typeface="WordVisiCarriageReturn_MSFontService"/>
              </a:rPr>
              <a:t> </a:t>
            </a:r>
            <a:r>
              <a:rPr lang="nb-NO" sz="1800" b="0" i="0">
                <a:solidFill>
                  <a:srgbClr val="000000"/>
                </a:solidFill>
                <a:effectLst/>
                <a:latin typeface="Calibri" panose="020F0502020204030204" pitchFamily="34" charset="0"/>
              </a:rPr>
              <a:t>Vi </a:t>
            </a:r>
            <a:r>
              <a:rPr lang="nb-NO" sz="1800" b="0" i="0" u="sng">
                <a:solidFill>
                  <a:srgbClr val="000000"/>
                </a:solidFill>
                <a:effectLst/>
                <a:latin typeface="Calibri" panose="020F0502020204030204" pitchFamily="34" charset="0"/>
              </a:rPr>
              <a:t>gir også lokale organisasjoner opplæring </a:t>
            </a:r>
            <a:r>
              <a:rPr lang="nb-NO" sz="1800" b="0" i="0">
                <a:solidFill>
                  <a:srgbClr val="000000"/>
                </a:solidFill>
                <a:effectLst/>
                <a:latin typeface="Calibri" panose="020F0502020204030204" pitchFamily="34" charset="0"/>
              </a:rPr>
              <a:t>på områder som foreldreveiledning og positiv oppdragelse, barns rettigheter og beskyttelse, likestilling, seksuell og reproduktiv helse, psykisk helsestøtte og betydningen av utdanning, slik at de kan drive videre opplæring til familier i lokalsamfunnet. </a:t>
            </a:r>
            <a:br>
              <a:rPr lang="nb-NO" sz="1800" b="0" i="0">
                <a:solidFill>
                  <a:srgbClr val="000000"/>
                </a:solidFill>
                <a:effectLst/>
                <a:latin typeface="Calibri" panose="020F0502020204030204" pitchFamily="34" charset="0"/>
              </a:rPr>
            </a:br>
            <a:br>
              <a:rPr lang="nb-NO" sz="1800" b="0" i="0">
                <a:solidFill>
                  <a:srgbClr val="000000"/>
                </a:solidFill>
                <a:effectLst/>
                <a:latin typeface="Calibri" panose="020F0502020204030204" pitchFamily="34" charset="0"/>
              </a:rPr>
            </a:br>
            <a:r>
              <a:rPr lang="nb-NO" sz="2800" b="0" i="0">
                <a:solidFill>
                  <a:srgbClr val="000000"/>
                </a:solidFill>
                <a:effectLst/>
                <a:latin typeface="WordVisi_MSFontService"/>
              </a:rPr>
              <a:t>Vi jobber også for at alle land skal ha </a:t>
            </a:r>
            <a:r>
              <a:rPr lang="nb-NO" sz="2800" b="0" i="0" u="sng">
                <a:solidFill>
                  <a:srgbClr val="000000"/>
                </a:solidFill>
                <a:effectLst/>
                <a:latin typeface="WordVisi_MSFontService"/>
              </a:rPr>
              <a:t>gode policyer og beskyttelsesstrukturer </a:t>
            </a:r>
            <a:r>
              <a:rPr lang="nb-NO" sz="2800" b="0" i="0">
                <a:solidFill>
                  <a:srgbClr val="000000"/>
                </a:solidFill>
                <a:effectLst/>
                <a:latin typeface="WordVisi_MSFontService"/>
              </a:rPr>
              <a:t>for barn, sosiale støtteordninger for familier i en vanskelig situasjon og for at barns omsorgssituasjon skal prioriteres.  </a:t>
            </a:r>
            <a:br>
              <a:rPr lang="nb-NO" sz="2800" b="0" i="0">
                <a:solidFill>
                  <a:srgbClr val="000000"/>
                </a:solidFill>
                <a:effectLst/>
                <a:latin typeface="WordVisi_MSFontService"/>
              </a:rPr>
            </a:br>
            <a:br>
              <a:rPr lang="nb-NO" sz="2800" b="0" i="0">
                <a:solidFill>
                  <a:srgbClr val="000000"/>
                </a:solidFill>
                <a:effectLst/>
                <a:latin typeface="WordVisi_MSFontService"/>
              </a:rPr>
            </a:br>
            <a:r>
              <a:rPr lang="nb-NO" sz="1800" b="0" i="0" u="sng">
                <a:solidFill>
                  <a:srgbClr val="D13438"/>
                </a:solidFill>
                <a:effectLst/>
                <a:latin typeface="Calibri" panose="020F0502020204030204" pitchFamily="34" charset="0"/>
              </a:rPr>
              <a:t>I Norge </a:t>
            </a:r>
            <a:r>
              <a:rPr lang="nb-NO" sz="1800" b="0" i="0" u="none">
                <a:solidFill>
                  <a:srgbClr val="D13438"/>
                </a:solidFill>
                <a:effectLst/>
                <a:latin typeface="Calibri" panose="020F0502020204030204" pitchFamily="34" charset="0"/>
              </a:rPr>
              <a:t>jobber vi med å forbedre og påvirke politikk og systemer som angår barn, med spesielt fokus på barnevern. Dette gjør vi gjennom påvirkningsarbeid mot politikere slik at de skal prioritere vår målgruppe, innovative programmer og utviklingsprosjekter, ofte sammen med kommuner for å skape gode tiltak for barn og familier som har en krevende omsorgs- og livssituasjon. </a:t>
            </a:r>
            <a:br>
              <a:rPr lang="nb-NO" sz="1800" b="0" i="0" u="none">
                <a:solidFill>
                  <a:srgbClr val="D13438"/>
                </a:solidFill>
                <a:effectLst/>
                <a:latin typeface="Calibri" panose="020F0502020204030204" pitchFamily="34" charset="0"/>
              </a:rPr>
            </a:br>
            <a:br>
              <a:rPr lang="nb-NO" sz="1800" b="0" i="0" u="none">
                <a:solidFill>
                  <a:srgbClr val="D13438"/>
                </a:solidFill>
                <a:effectLst/>
                <a:latin typeface="Calibri" panose="020F0502020204030204" pitchFamily="34" charset="0"/>
              </a:rPr>
            </a:br>
            <a:r>
              <a:rPr lang="nb-NO" b="0" i="0">
                <a:solidFill>
                  <a:srgbClr val="000000"/>
                </a:solidFill>
                <a:effectLst/>
                <a:latin typeface="WordVisi_MSFontService"/>
              </a:rPr>
              <a:t>Vi samarbeider med anerkjente aktører, myndigheter og faglig kompetente partnere for å sikre at barn og unge i familier på bristepunktet eller som er uten familie, får beskyttelse, omsorg, utviklingsmuligheter og sine rettigheter ivaretatt. </a:t>
            </a:r>
            <a:endParaRPr lang="nb-NO" noProof="0"/>
          </a:p>
        </p:txBody>
      </p:sp>
      <p:sp>
        <p:nvSpPr>
          <p:cNvPr id="4" name="Plassholder for lysbildenummer 3"/>
          <p:cNvSpPr>
            <a:spLocks noGrp="1"/>
          </p:cNvSpPr>
          <p:nvPr>
            <p:ph type="sldNum" sz="quarter" idx="5"/>
          </p:nvPr>
        </p:nvSpPr>
        <p:spPr/>
        <p:txBody>
          <a:bodyPr/>
          <a:lstStyle/>
          <a:p>
            <a:fld id="{23CEB3B7-01EC-CD43-B8DE-52282F63D2A6}" type="slidenum">
              <a:rPr lang="en-GB" smtClean="0"/>
              <a:t>14</a:t>
            </a:fld>
            <a:endParaRPr lang="en-GB"/>
          </a:p>
        </p:txBody>
      </p:sp>
    </p:spTree>
    <p:extLst>
      <p:ext uri="{BB962C8B-B14F-4D97-AF65-F5344CB8AC3E}">
        <p14:creationId xmlns:p14="http://schemas.microsoft.com/office/powerpoint/2010/main" val="279635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800">
                <a:solidFill>
                  <a:srgbClr val="001721"/>
                </a:solidFill>
                <a:effectLst/>
                <a:latin typeface="Arial" panose="020B0604020202020204" pitchFamily="34" charset="0"/>
                <a:ea typeface="Calibri" panose="020F0502020204030204" pitchFamily="34" charset="0"/>
              </a:rPr>
              <a:t>Å utvikle og bygge videre på den kapasiteten som finnes i lokalsamfunn, er også </a:t>
            </a:r>
            <a:r>
              <a:rPr lang="nb-NO">
                <a:effectLst/>
              </a:rPr>
              <a:t>med på å skape et sikkerhetsnett for barn og familier som opplever kriser, sier </a:t>
            </a:r>
            <a:r>
              <a:rPr lang="nb-NO" sz="1800" err="1">
                <a:solidFill>
                  <a:srgbClr val="001721"/>
                </a:solidFill>
                <a:effectLst/>
                <a:latin typeface="Arial" panose="020B0604020202020204" pitchFamily="34" charset="0"/>
                <a:ea typeface="Calibri" panose="020F0502020204030204" pitchFamily="34" charset="0"/>
              </a:rPr>
              <a:t>Abdikadir</a:t>
            </a:r>
            <a:r>
              <a:rPr lang="nb-NO" sz="1800">
                <a:solidFill>
                  <a:srgbClr val="001721"/>
                </a:solidFill>
                <a:effectLst/>
                <a:latin typeface="Arial" panose="020B0604020202020204" pitchFamily="34" charset="0"/>
                <a:ea typeface="Calibri" panose="020F0502020204030204" pitchFamily="34" charset="0"/>
              </a:rPr>
              <a:t> </a:t>
            </a:r>
            <a:r>
              <a:rPr lang="nb-NO" sz="1800" err="1">
                <a:solidFill>
                  <a:srgbClr val="001721"/>
                </a:solidFill>
                <a:effectLst/>
                <a:latin typeface="Arial" panose="020B0604020202020204" pitchFamily="34" charset="0"/>
                <a:ea typeface="Calibri" panose="020F0502020204030204" pitchFamily="34" charset="0"/>
              </a:rPr>
              <a:t>Dakane</a:t>
            </a:r>
            <a:r>
              <a:rPr lang="nb-NO" sz="1800">
                <a:solidFill>
                  <a:srgbClr val="001721"/>
                </a:solidFill>
                <a:effectLst/>
                <a:latin typeface="Arial" panose="020B0604020202020204" pitchFamily="34" charset="0"/>
                <a:ea typeface="Calibri" panose="020F0502020204030204" pitchFamily="34" charset="0"/>
              </a:rPr>
              <a:t>.</a:t>
            </a:r>
            <a:br>
              <a:rPr lang="nb-NO" sz="1800">
                <a:solidFill>
                  <a:srgbClr val="001721"/>
                </a:solidFill>
                <a:effectLst/>
                <a:latin typeface="Arial" panose="020B0604020202020204" pitchFamily="34" charset="0"/>
                <a:ea typeface="Calibri" panose="020F0502020204030204" pitchFamily="34" charset="0"/>
              </a:rPr>
            </a:br>
            <a:r>
              <a:rPr lang="nb-NO" sz="1800">
                <a:solidFill>
                  <a:srgbClr val="001721"/>
                </a:solidFill>
                <a:effectLst/>
                <a:latin typeface="Arial" panose="020B0604020202020204" pitchFamily="34" charset="0"/>
                <a:ea typeface="Calibri" panose="020F0502020204030204" pitchFamily="34" charset="0"/>
              </a:rPr>
              <a:t>Når flere familier klarer seg selv, og dermed har overskudd til å kunne løfte blikket og se andre som barn og familier som sliter, er det flere som har mulighet til å strekke ut en hånd til de som har en vanskelig situasjon.</a:t>
            </a:r>
            <a:br>
              <a:rPr lang="nb-NO" sz="1800">
                <a:solidFill>
                  <a:srgbClr val="001721"/>
                </a:solidFill>
                <a:effectLst/>
                <a:latin typeface="Arial" panose="020B0604020202020204" pitchFamily="34" charset="0"/>
                <a:ea typeface="Calibri" panose="020F0502020204030204" pitchFamily="34" charset="0"/>
              </a:rPr>
            </a:br>
            <a:r>
              <a:rPr lang="nb-NO" sz="1800">
                <a:solidFill>
                  <a:srgbClr val="001721"/>
                </a:solidFill>
                <a:effectLst/>
                <a:latin typeface="Arial" panose="020B0604020202020204" pitchFamily="34" charset="0"/>
                <a:ea typeface="Calibri" panose="020F0502020204030204" pitchFamily="34" charset="0"/>
              </a:rPr>
              <a:t>Samarbeid med lokale organisasjoner er også viktig i informasjons- og kampanjearbeid ute i lokalsamfunn. Det handler ofte om mangel på bevissthet og oppdatert kunnskap, og gjennom samtaler, diskusjonsgrupper og rollespill økes kjennskap og forståelse til både barns rettigheter, behov, foreldrerollen og positiv oppdragelse, kvinners rettigheter, god ernæring og hygiene, betydningen av skolegang og mye mer.</a:t>
            </a:r>
            <a:br>
              <a:rPr lang="nb-NO" sz="1800">
                <a:solidFill>
                  <a:srgbClr val="001721"/>
                </a:solidFill>
                <a:effectLst/>
                <a:latin typeface="Arial" panose="020B0604020202020204" pitchFamily="34" charset="0"/>
                <a:ea typeface="Calibri" panose="020F0502020204030204" pitchFamily="34" charset="0"/>
              </a:rPr>
            </a:br>
            <a:r>
              <a:rPr lang="nb-NO" sz="1800">
                <a:solidFill>
                  <a:srgbClr val="001721"/>
                </a:solidFill>
                <a:effectLst/>
                <a:latin typeface="Arial" panose="020B0604020202020204" pitchFamily="34" charset="0"/>
                <a:ea typeface="Calibri" panose="020F0502020204030204" pitchFamily="34" charset="0"/>
              </a:rPr>
              <a:t>Etableringen av spare- og lånegrupper er et veldig effektivt tiltak, som gir familier (her også, veldig ofte mødre) muligheten til å spare på en trygg måte og låne penger til større investeringer til boligen for eksempel (nytt tak, ytterdør med lås, nye vinduer), utvidelse av bedriften sin (kjøpe inn flere varer til salgsboden, starte med varmmat, kjøpe inn buskap eller utstyr til dyrking av mat. Spare- og lånegruppene er også et stabilt og godt nettverk i seg selv, de tar vare på hverandre, hjelper og støtter hverandre. Mange steder setter de også av penger til en sykekasse, eller ting som trengs i lokalsamfunnet.</a:t>
            </a:r>
            <a:br>
              <a:rPr lang="nb-NO" sz="1800">
                <a:solidFill>
                  <a:srgbClr val="001721"/>
                </a:solidFill>
                <a:effectLst/>
                <a:latin typeface="Arial" panose="020B0604020202020204" pitchFamily="34" charset="0"/>
                <a:ea typeface="Calibri" panose="020F0502020204030204" pitchFamily="34" charset="0"/>
              </a:rPr>
            </a:br>
            <a:r>
              <a:rPr lang="nb-NO" sz="1800">
                <a:solidFill>
                  <a:srgbClr val="001721"/>
                </a:solidFill>
                <a:effectLst/>
                <a:latin typeface="Arial" panose="020B0604020202020204" pitchFamily="34" charset="0"/>
                <a:ea typeface="Calibri" panose="020F0502020204030204" pitchFamily="34" charset="0"/>
              </a:rPr>
              <a:t>Vi driver både kampanjer på vegne av barna – som i Colombia hvor SOS-barnebyer gjennom kampanjer og </a:t>
            </a:r>
            <a:r>
              <a:rPr lang="nb-NO" sz="1800">
                <a:effectLst/>
                <a:latin typeface="Calibri" panose="020F0502020204030204" pitchFamily="34" charset="0"/>
                <a:ea typeface="Calibri" panose="020F0502020204030204" pitchFamily="34" charset="0"/>
              </a:rPr>
              <a:t>påvirkningsarbeid over flere år har bidratt til bedre lovverk og beskyttelse for barn, og satt vold og overgrep mot barn på dagsorden, og jobber opp mot nasjonale og internasjonale myndigheter, EU og AU for eksempel for å sikre at livssituasjonen til de barna vi er til for, også er med i rapporter og blir tatt høyde for og prioritert i utviklingsarbeider. </a:t>
            </a:r>
            <a:br>
              <a:rPr lang="nb-NO" sz="1800">
                <a:effectLst/>
                <a:latin typeface="Calibri" panose="020F0502020204030204" pitchFamily="34" charset="0"/>
                <a:ea typeface="Calibri" panose="020F0502020204030204" pitchFamily="34" charset="0"/>
              </a:rPr>
            </a:br>
            <a:r>
              <a:rPr lang="nb-NO" sz="1800">
                <a:effectLst/>
                <a:latin typeface="Calibri" panose="020F0502020204030204" pitchFamily="34" charset="0"/>
                <a:ea typeface="Calibri" panose="020F0502020204030204" pitchFamily="34" charset="0"/>
              </a:rPr>
              <a:t>For som </a:t>
            </a:r>
            <a:r>
              <a:rPr lang="nb-NO" sz="1800" err="1">
                <a:solidFill>
                  <a:srgbClr val="001721"/>
                </a:solidFill>
                <a:effectLst/>
                <a:latin typeface="Arial" panose="020B0604020202020204" pitchFamily="34" charset="0"/>
                <a:ea typeface="Calibri" panose="020F0502020204030204" pitchFamily="34" charset="0"/>
              </a:rPr>
              <a:t>Dakane</a:t>
            </a:r>
            <a:r>
              <a:rPr lang="nb-NO" sz="1800">
                <a:solidFill>
                  <a:srgbClr val="001721"/>
                </a:solidFill>
                <a:effectLst/>
                <a:latin typeface="Arial" panose="020B0604020202020204" pitchFamily="34" charset="0"/>
                <a:ea typeface="Calibri" panose="020F0502020204030204" pitchFamily="34" charset="0"/>
              </a:rPr>
              <a:t> i Somalia sier: </a:t>
            </a:r>
            <a:r>
              <a:rPr lang="nb-NO" sz="1800">
                <a:solidFill>
                  <a:srgbClr val="001721"/>
                </a:solidFill>
                <a:effectLst/>
                <a:latin typeface="Arial" panose="020B0604020202020204" pitchFamily="34" charset="0"/>
                <a:ea typeface="Times New Roman" panose="02020603050405020304" pitchFamily="18" charset="0"/>
              </a:rPr>
              <a:t>Hvis vi investerer i barna og i beskyttelsesstrukturer, hvis vi fokuserer på samarbeid </a:t>
            </a:r>
            <a:r>
              <a:rPr lang="nb-NO" sz="1800">
                <a:effectLst/>
                <a:latin typeface="Times New Roman" panose="02020603050405020304" pitchFamily="18" charset="0"/>
                <a:ea typeface="Times New Roman" panose="02020603050405020304" pitchFamily="18" charset="0"/>
              </a:rPr>
              <a:t>med lokalsamfunn – skaper bevissthet om barns behov og rettigheter, etablerer gode skoler og ikke minst sørger for at myndighetene følger opp og blir stilt til ansvar, da er vi på god vei mot å gi barn muligheten til å vokse, utvikle seg og lære. Det er helt nødvendig for utviklingen i alle land. </a:t>
            </a:r>
            <a:endParaRPr lang="nb-NO" noProof="0"/>
          </a:p>
        </p:txBody>
      </p:sp>
      <p:sp>
        <p:nvSpPr>
          <p:cNvPr id="4" name="Plassholder for lysbildenummer 3"/>
          <p:cNvSpPr>
            <a:spLocks noGrp="1"/>
          </p:cNvSpPr>
          <p:nvPr>
            <p:ph type="sldNum" sz="quarter" idx="5"/>
          </p:nvPr>
        </p:nvSpPr>
        <p:spPr/>
        <p:txBody>
          <a:bodyPr/>
          <a:lstStyle/>
          <a:p>
            <a:fld id="{23CEB3B7-01EC-CD43-B8DE-52282F63D2A6}" type="slidenum">
              <a:rPr lang="en-GB" smtClean="0"/>
              <a:t>15</a:t>
            </a:fld>
            <a:endParaRPr lang="en-GB"/>
          </a:p>
        </p:txBody>
      </p:sp>
    </p:spTree>
    <p:extLst>
      <p:ext uri="{BB962C8B-B14F-4D97-AF65-F5344CB8AC3E}">
        <p14:creationId xmlns:p14="http://schemas.microsoft.com/office/powerpoint/2010/main" val="128079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200000"/>
              </a:lnSpc>
            </a:pPr>
            <a:r>
              <a:rPr lang="nb-NO" b="0" i="0">
                <a:solidFill>
                  <a:srgbClr val="000000"/>
                </a:solidFill>
                <a:effectLst/>
                <a:latin typeface="WordVisi_MSFontService"/>
              </a:rPr>
              <a:t>Også under krig, konfliktsituasjoner og katastrofer er </a:t>
            </a:r>
            <a:r>
              <a:rPr lang="nb-NO" b="0" i="0" u="sng">
                <a:solidFill>
                  <a:srgbClr val="000000"/>
                </a:solidFill>
                <a:effectLst/>
                <a:latin typeface="WordVisi_MSFontService"/>
              </a:rPr>
              <a:t>vår førsteprioritet å beskytte og ta vare på barna.</a:t>
            </a:r>
          </a:p>
          <a:p>
            <a:pPr>
              <a:lnSpc>
                <a:spcPct val="200000"/>
              </a:lnSpc>
            </a:pPr>
            <a:br>
              <a:rPr lang="nb-NO" b="0" i="0" noProof="0">
                <a:solidFill>
                  <a:srgbClr val="000000"/>
                </a:solidFill>
                <a:effectLst/>
                <a:latin typeface="WordVisi_MSFontService"/>
              </a:rPr>
            </a:br>
            <a:r>
              <a:rPr lang="nb-NO" b="0" i="0" u="sng" noProof="0">
                <a:solidFill>
                  <a:srgbClr val="000000"/>
                </a:solidFill>
                <a:effectLst/>
                <a:latin typeface="WordVisi_MSFontService"/>
              </a:rPr>
              <a:t>Barn rammes alltid hardest </a:t>
            </a:r>
            <a:r>
              <a:rPr lang="nb-NO" b="0" i="0" noProof="0">
                <a:solidFill>
                  <a:srgbClr val="000000"/>
                </a:solidFill>
                <a:effectLst/>
                <a:latin typeface="WordVisi_MSFontService"/>
              </a:rPr>
              <a:t>og barn som er </a:t>
            </a:r>
            <a:r>
              <a:rPr lang="nb-NO" b="0" i="0" u="sng" noProof="0">
                <a:solidFill>
                  <a:srgbClr val="000000"/>
                </a:solidFill>
                <a:effectLst/>
                <a:latin typeface="WordVisi_MSFontService"/>
              </a:rPr>
              <a:t>alene</a:t>
            </a:r>
            <a:r>
              <a:rPr lang="nb-NO" b="0" i="0" noProof="0">
                <a:solidFill>
                  <a:srgbClr val="000000"/>
                </a:solidFill>
                <a:effectLst/>
                <a:latin typeface="WordVisi_MSFontService"/>
              </a:rPr>
              <a:t> eller i </a:t>
            </a:r>
            <a:r>
              <a:rPr lang="nb-NO" b="0" i="0" u="sng" noProof="0">
                <a:solidFill>
                  <a:srgbClr val="000000"/>
                </a:solidFill>
                <a:effectLst/>
                <a:latin typeface="WordVisi_MSFontService"/>
              </a:rPr>
              <a:t>familier</a:t>
            </a:r>
            <a:r>
              <a:rPr lang="nb-NO" b="0" i="0" noProof="0">
                <a:solidFill>
                  <a:srgbClr val="000000"/>
                </a:solidFill>
                <a:effectLst/>
                <a:latin typeface="WordVisi_MSFontService"/>
              </a:rPr>
              <a:t> som allerede var </a:t>
            </a:r>
            <a:r>
              <a:rPr lang="nb-NO" b="0" i="0" u="sng" noProof="0">
                <a:solidFill>
                  <a:srgbClr val="000000"/>
                </a:solidFill>
                <a:effectLst/>
                <a:latin typeface="WordVisi_MSFontService"/>
              </a:rPr>
              <a:t>på bristepunkt</a:t>
            </a:r>
            <a:r>
              <a:rPr lang="nb-NO" b="0" i="0" noProof="0">
                <a:solidFill>
                  <a:srgbClr val="000000"/>
                </a:solidFill>
                <a:effectLst/>
                <a:latin typeface="WordVisi_MSFontService"/>
              </a:rPr>
              <a:t>et, ekstra utsatt.</a:t>
            </a:r>
            <a:br>
              <a:rPr lang="nb-NO" b="0" i="0" noProof="0">
                <a:solidFill>
                  <a:srgbClr val="000000"/>
                </a:solidFill>
                <a:effectLst/>
                <a:latin typeface="WordVisi_MSFontService"/>
              </a:rPr>
            </a:br>
            <a:br>
              <a:rPr lang="nb-NO" b="0" i="0" noProof="0">
                <a:solidFill>
                  <a:srgbClr val="000000"/>
                </a:solidFill>
                <a:effectLst/>
                <a:latin typeface="WordVisi_MSFontService"/>
              </a:rPr>
            </a:br>
            <a:r>
              <a:rPr lang="nb-NO" b="0" i="0" noProof="0">
                <a:solidFill>
                  <a:srgbClr val="000000"/>
                </a:solidFill>
                <a:effectLst/>
                <a:latin typeface="WordVisi_MSFontService"/>
              </a:rPr>
              <a:t>Fordi er til stede med infrastruktur og lokalkjente ansatte, kan vi alltid </a:t>
            </a:r>
            <a:r>
              <a:rPr lang="nb-NO" b="0" i="0" u="sng" noProof="0">
                <a:solidFill>
                  <a:srgbClr val="000000"/>
                </a:solidFill>
                <a:effectLst/>
                <a:latin typeface="WordVisi_MSFontService"/>
              </a:rPr>
              <a:t>raskt sette i gang med livreddende nødhjelp</a:t>
            </a:r>
            <a:r>
              <a:rPr lang="nb-NO" b="0" i="0" noProof="0">
                <a:solidFill>
                  <a:srgbClr val="000000"/>
                </a:solidFill>
                <a:effectLst/>
                <a:latin typeface="WordVisi_MSFontService"/>
              </a:rPr>
              <a:t>, som mat, drikkevann, husly og andre nødvendigheter der det trengs.</a:t>
            </a:r>
          </a:p>
          <a:p>
            <a:pPr>
              <a:lnSpc>
                <a:spcPct val="200000"/>
              </a:lnSpc>
            </a:pPr>
            <a:br>
              <a:rPr lang="nb-NO" b="0" i="0" noProof="0">
                <a:solidFill>
                  <a:srgbClr val="000000"/>
                </a:solidFill>
                <a:effectLst/>
                <a:latin typeface="WordVisi_MSFontService"/>
              </a:rPr>
            </a:br>
            <a:r>
              <a:rPr lang="nb-NO" b="0" i="0" noProof="0">
                <a:solidFill>
                  <a:srgbClr val="000000"/>
                </a:solidFill>
                <a:effectLst/>
                <a:latin typeface="WordVisi_MSFontService"/>
              </a:rPr>
              <a:t>Familien er, som tidligere nevnt, barns førstelinjeforsvar og den viktigste beskyttelsen også i krig og etter katastrofer. Derfor er det viktig å nå ut til de </a:t>
            </a:r>
            <a:r>
              <a:rPr lang="nb-NO" b="0" i="0" u="sng" noProof="0">
                <a:solidFill>
                  <a:srgbClr val="000000"/>
                </a:solidFill>
                <a:effectLst/>
                <a:latin typeface="WordVisi_MSFontService"/>
              </a:rPr>
              <a:t>familiene som nå er i en uholdbart vanskelig livssituasjon</a:t>
            </a:r>
            <a:r>
              <a:rPr lang="nb-NO" b="0" i="0" noProof="0">
                <a:solidFill>
                  <a:srgbClr val="000000"/>
                </a:solidFill>
                <a:effectLst/>
                <a:latin typeface="WordVisi_MSFontService"/>
              </a:rPr>
              <a:t>.</a:t>
            </a:r>
            <a:br>
              <a:rPr lang="nb-NO" b="0" i="0" noProof="0">
                <a:solidFill>
                  <a:srgbClr val="000000"/>
                </a:solidFill>
                <a:effectLst/>
                <a:latin typeface="WordVisi_MSFontService"/>
              </a:rPr>
            </a:br>
            <a:br>
              <a:rPr lang="nb-NO" b="0" i="0" noProof="0">
                <a:solidFill>
                  <a:srgbClr val="000000"/>
                </a:solidFill>
                <a:effectLst/>
                <a:latin typeface="WordVisi_MSFontService"/>
              </a:rPr>
            </a:br>
            <a:r>
              <a:rPr lang="nb-NO" b="0" i="0" noProof="0">
                <a:solidFill>
                  <a:srgbClr val="000000"/>
                </a:solidFill>
                <a:effectLst/>
                <a:latin typeface="WordVisi_MSFontService"/>
              </a:rPr>
              <a:t>Vi kan </a:t>
            </a:r>
            <a:r>
              <a:rPr lang="nb-NO" b="0" i="0" u="sng" noProof="0">
                <a:solidFill>
                  <a:srgbClr val="000000"/>
                </a:solidFill>
                <a:effectLst/>
                <a:latin typeface="WordVisi_MSFontService"/>
              </a:rPr>
              <a:t>ta vare på barn som er alene</a:t>
            </a:r>
            <a:r>
              <a:rPr lang="nb-NO" b="0" i="0" noProof="0">
                <a:solidFill>
                  <a:srgbClr val="000000"/>
                </a:solidFill>
                <a:effectLst/>
                <a:latin typeface="WordVisi_MSFontService"/>
              </a:rPr>
              <a:t>, eller har kommet bort fra familien sin, og jobber med å finne foreldrene eller annen familie, slik at barna kan bli gjenforent med dem.</a:t>
            </a:r>
            <a:br>
              <a:rPr lang="nb-NO" b="0" i="0" noProof="0">
                <a:solidFill>
                  <a:srgbClr val="000000"/>
                </a:solidFill>
                <a:effectLst/>
                <a:latin typeface="WordVisi_MSFontService"/>
              </a:rPr>
            </a:br>
            <a:br>
              <a:rPr lang="nb-NO" b="0" i="0" noProof="0">
                <a:solidFill>
                  <a:srgbClr val="000000"/>
                </a:solidFill>
                <a:effectLst/>
                <a:latin typeface="WordVisi_MSFontService"/>
              </a:rPr>
            </a:br>
            <a:r>
              <a:rPr lang="nb-NO" b="0" i="0" noProof="0">
                <a:solidFill>
                  <a:srgbClr val="000000"/>
                </a:solidFill>
                <a:effectLst/>
                <a:latin typeface="WordVisi_MSFontService"/>
              </a:rPr>
              <a:t>I </a:t>
            </a:r>
            <a:r>
              <a:rPr lang="nb-NO" sz="1200" b="0" i="0" noProof="0">
                <a:solidFill>
                  <a:srgbClr val="000000"/>
                </a:solidFill>
                <a:effectLst/>
                <a:latin typeface="WordVisi_MSFontService"/>
              </a:rPr>
              <a:t>våre</a:t>
            </a:r>
            <a:r>
              <a:rPr lang="nb-NO" sz="1200" b="0" i="0" u="sng" noProof="0">
                <a:solidFill>
                  <a:srgbClr val="000000"/>
                </a:solidFill>
                <a:effectLst/>
                <a:latin typeface="WordVisi_MSFontService"/>
              </a:rPr>
              <a:t> trygghetssoner </a:t>
            </a:r>
            <a:r>
              <a:rPr lang="nb-NO" sz="1200" b="0" i="0" noProof="0">
                <a:solidFill>
                  <a:srgbClr val="000000"/>
                </a:solidFill>
                <a:effectLst/>
                <a:latin typeface="WordVisi_MSFontService"/>
              </a:rPr>
              <a:t>kan barna leke, være i aktivitet, lære og få muligheten til å bare være barn, i tillegg til å få hjelp til å bearbeide traumer og dramatiske opplevelser gjennom </a:t>
            </a:r>
            <a:r>
              <a:rPr lang="nb-NO" sz="1200" b="0" i="0">
                <a:solidFill>
                  <a:srgbClr val="000000"/>
                </a:solidFill>
                <a:effectLst/>
                <a:latin typeface="Calibri" panose="020F0502020204030204" pitchFamily="34" charset="0"/>
              </a:rPr>
              <a:t>samtaler og ulike aktiviteter. Dette gir også en mulighet for å fange opp de barna som trenger mer hjelp. </a:t>
            </a:r>
            <a:r>
              <a:rPr lang="nb-NO" sz="1200" b="0" i="0">
                <a:solidFill>
                  <a:srgbClr val="000000"/>
                </a:solidFill>
                <a:effectLst/>
                <a:latin typeface="WordVisiCarriageReturn_MSFontService"/>
              </a:rPr>
              <a:t> </a:t>
            </a:r>
            <a:br>
              <a:rPr lang="nb-NO" sz="1200" b="0" i="0">
                <a:solidFill>
                  <a:srgbClr val="000000"/>
                </a:solidFill>
                <a:effectLst/>
                <a:latin typeface="WordVisiCarriageReturn_MSFontService"/>
              </a:rPr>
            </a:br>
            <a:br>
              <a:rPr lang="nb-NO" sz="1200" b="0" i="0">
                <a:solidFill>
                  <a:srgbClr val="000000"/>
                </a:solidFill>
                <a:effectLst/>
                <a:latin typeface="WordVisiCarriageReturn_MSFontService"/>
              </a:rPr>
            </a:br>
            <a:r>
              <a:rPr lang="nb-NO" b="0" i="0">
                <a:solidFill>
                  <a:srgbClr val="000000"/>
                </a:solidFill>
                <a:effectLst/>
                <a:latin typeface="Calibri" panose="020F0502020204030204" pitchFamily="34" charset="0"/>
              </a:rPr>
              <a:t>Vi sørger for </a:t>
            </a:r>
            <a:r>
              <a:rPr lang="nb-NO" b="0" i="0" u="sng">
                <a:solidFill>
                  <a:srgbClr val="000000"/>
                </a:solidFill>
                <a:effectLst/>
                <a:latin typeface="Calibri" panose="020F0502020204030204" pitchFamily="34" charset="0"/>
              </a:rPr>
              <a:t>psykososial oppfølging </a:t>
            </a:r>
            <a:r>
              <a:rPr lang="nb-NO" b="0" i="0">
                <a:solidFill>
                  <a:srgbClr val="000000"/>
                </a:solidFill>
                <a:effectLst/>
                <a:latin typeface="Calibri" panose="020F0502020204030204" pitchFamily="34" charset="0"/>
              </a:rPr>
              <a:t>og hjelp til å behandle traumer til både barn og voksne. God oppfølging så tidlig som mulig er viktig for å unngå langvarige, i verste fall livsvarige, traumer og psykiske problemer. Mental uhelse rammer barn både direkte og indirekte gjennom foreldrene, derfor er psykososial oppfølging en viktig del av SOS-barnebyers tiltak.</a:t>
            </a:r>
            <a:br>
              <a:rPr lang="nb-NO" b="0" i="0" noProof="0">
                <a:solidFill>
                  <a:srgbClr val="000000"/>
                </a:solidFill>
                <a:effectLst/>
                <a:latin typeface="WordVisi_MSFontService"/>
              </a:rPr>
            </a:br>
            <a:br>
              <a:rPr lang="nb-NO" sz="1800" b="0" i="0">
                <a:solidFill>
                  <a:srgbClr val="000000"/>
                </a:solidFill>
                <a:effectLst/>
                <a:latin typeface="WordVisiCarriageReturn_MSFontService"/>
              </a:rPr>
            </a:br>
            <a:endParaRPr lang="nb-NO" noProof="0"/>
          </a:p>
        </p:txBody>
      </p:sp>
      <p:sp>
        <p:nvSpPr>
          <p:cNvPr id="4" name="Plassholder for lysbildenummer 3"/>
          <p:cNvSpPr>
            <a:spLocks noGrp="1"/>
          </p:cNvSpPr>
          <p:nvPr>
            <p:ph type="sldNum" sz="quarter" idx="5"/>
          </p:nvPr>
        </p:nvSpPr>
        <p:spPr/>
        <p:txBody>
          <a:bodyPr/>
          <a:lstStyle/>
          <a:p>
            <a:fld id="{23CEB3B7-01EC-CD43-B8DE-52282F63D2A6}" type="slidenum">
              <a:rPr lang="en-GB" smtClean="0"/>
              <a:t>16</a:t>
            </a:fld>
            <a:endParaRPr lang="en-GB"/>
          </a:p>
        </p:txBody>
      </p:sp>
    </p:spTree>
    <p:extLst>
      <p:ext uri="{BB962C8B-B14F-4D97-AF65-F5344CB8AC3E}">
        <p14:creationId xmlns:p14="http://schemas.microsoft.com/office/powerpoint/2010/main" val="3866492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u="none">
                <a:solidFill>
                  <a:srgbClr val="D13438"/>
                </a:solidFill>
                <a:effectLst/>
                <a:latin typeface="Calibri" panose="020F0502020204030204" pitchFamily="34" charset="0"/>
              </a:rPr>
              <a:t>Norge driver vi med </a:t>
            </a:r>
            <a:r>
              <a:rPr lang="nb-NO" sz="2800" b="0" i="0" u="none">
                <a:solidFill>
                  <a:srgbClr val="D13438"/>
                </a:solidFill>
                <a:effectLst/>
                <a:latin typeface="Calibri" panose="020F0502020204030204" pitchFamily="34" charset="0"/>
              </a:rPr>
              <a:t>p</a:t>
            </a:r>
            <a:r>
              <a:rPr lang="nb-NO" sz="2800"/>
              <a:t>olitisk påvirkningsarbeid overfor alle styringsnivåer innenfor norsk barnevern.</a:t>
            </a:r>
            <a:br>
              <a:rPr lang="nb-NO" sz="2800"/>
            </a:br>
            <a:r>
              <a:rPr lang="nb-NO" sz="2800"/>
              <a:t>I samarbeid med relevante aktører, fagfolk og politikere forbedrer vi situasjonen for barn som har en utsatt omsorgssituasjon.</a:t>
            </a:r>
            <a:br>
              <a:rPr lang="nb-NO" sz="2800"/>
            </a:br>
            <a:r>
              <a:rPr lang="nb-NO" sz="2800"/>
              <a:t>Vi har fokus på systemene rundt, og oppvekstmiljøene til barna. Vi ønsker å endre politiske hindringer for utsatte barn og familier, og har særlig sett på hull og svakheter i disse systemene, og andre forhold som påvirker omsorgssituasjonen –som for eksempel å forbedre sosialpolitikken, økonomiske tiltak, helsetilbud og medvirkningsarenaer. Også i Norge jobber vi for at barn og familier skal få helhetlig hjelp og støtte.  </a:t>
            </a:r>
            <a:br>
              <a:rPr lang="nb-NO" sz="1800" b="0" i="0" u="none">
                <a:solidFill>
                  <a:srgbClr val="D13438"/>
                </a:solidFill>
                <a:effectLst/>
                <a:latin typeface="Calibri" panose="020F0502020204030204" pitchFamily="34" charset="0"/>
              </a:rPr>
            </a:br>
            <a:r>
              <a:rPr lang="nb-NO" sz="1800" b="0" i="0" u="none">
                <a:solidFill>
                  <a:srgbClr val="D13438"/>
                </a:solidFill>
                <a:effectLst/>
                <a:latin typeface="Calibri" panose="020F0502020204030204" pitchFamily="34" charset="0"/>
              </a:rPr>
              <a:t> </a:t>
            </a:r>
            <a:br>
              <a:rPr lang="nb-NO" sz="1800" b="0" i="0">
                <a:solidFill>
                  <a:srgbClr val="000000"/>
                </a:solidFill>
                <a:effectLst/>
                <a:latin typeface="Calibri" panose="020F0502020204030204" pitchFamily="34" charset="0"/>
              </a:rPr>
            </a:br>
            <a:r>
              <a:rPr lang="nb-NO" sz="1800" b="0" i="0" u="none" strike="noStrike">
                <a:solidFill>
                  <a:srgbClr val="000000"/>
                </a:solidFill>
                <a:effectLst/>
                <a:latin typeface="Arial" panose="020B0604020202020204" pitchFamily="34" charset="0"/>
              </a:rPr>
              <a:t>- Familiepartner er </a:t>
            </a:r>
            <a:r>
              <a:rPr lang="nb-NO" sz="2800" b="0" i="0">
                <a:solidFill>
                  <a:srgbClr val="001721"/>
                </a:solidFill>
                <a:effectLst/>
                <a:latin typeface="ProximaNova-Regular"/>
              </a:rPr>
              <a:t>et hjelpetiltak gjennom barneverntjenesten som skal forebygge omsorgsovertakelser.</a:t>
            </a:r>
            <a:r>
              <a:rPr lang="nb-NO" sz="1800" b="0" i="0" u="none" strike="noStrike">
                <a:solidFill>
                  <a:srgbClr val="000000"/>
                </a:solidFill>
                <a:effectLst/>
                <a:latin typeface="Arial" panose="020B0604020202020204" pitchFamily="34" charset="0"/>
              </a:rPr>
              <a:t> Familiepartneren er</a:t>
            </a:r>
            <a:r>
              <a:rPr lang="nb-NO" sz="4000" b="0" i="0">
                <a:solidFill>
                  <a:srgbClr val="001721"/>
                </a:solidFill>
                <a:effectLst/>
                <a:latin typeface="ProximaNova-Regular"/>
              </a:rPr>
              <a:t> til stede i familienes hverdag, og jobber sammen med foreldre og barn om store og små utfordringer familien sliter med.</a:t>
            </a:r>
            <a:r>
              <a:rPr lang="nb-NO" sz="2800" b="0" i="0">
                <a:solidFill>
                  <a:srgbClr val="001721"/>
                </a:solidFill>
                <a:effectLst/>
                <a:latin typeface="ProximaNova-Regular"/>
              </a:rPr>
              <a:t> Det brukes tid på å skape tillit, bygge relasjoner og løse praktiske- og økonomiske utfordringer</a:t>
            </a:r>
            <a:r>
              <a:rPr lang="nb-NO" sz="1800" b="0" i="0">
                <a:solidFill>
                  <a:srgbClr val="000000"/>
                </a:solidFill>
                <a:effectLst/>
                <a:latin typeface="Arial" panose="020B0604020202020204" pitchFamily="34" charset="0"/>
              </a:rPr>
              <a:t>​. Når </a:t>
            </a:r>
            <a:r>
              <a:rPr lang="nb-NO" sz="2800" b="0" i="0">
                <a:solidFill>
                  <a:srgbClr val="00496A"/>
                </a:solidFill>
                <a:effectLst/>
                <a:latin typeface="ProximaNova-Bold"/>
              </a:rPr>
              <a:t>foreldrenes egne, ofte praktiske, utfordringer er løst, er det lettere for dem å være mottakelig for annen veiledning.</a:t>
            </a:r>
          </a:p>
          <a:p>
            <a:pPr marL="0" marR="0" lvl="0" indent="0" algn="l" defTabSz="914400" rtl="0" eaLnBrk="1" fontAlgn="auto" latinLnBrk="0" hangingPunct="1">
              <a:lnSpc>
                <a:spcPct val="100000"/>
              </a:lnSpc>
              <a:spcBef>
                <a:spcPts val="0"/>
              </a:spcBef>
              <a:spcAft>
                <a:spcPts val="0"/>
              </a:spcAft>
              <a:buClrTx/>
              <a:buSzTx/>
              <a:buFontTx/>
              <a:buNone/>
              <a:tabLst/>
              <a:defRPr/>
            </a:pPr>
            <a:br>
              <a:rPr lang="nb-NO" sz="1800" b="0" i="0" u="none" strike="noStrike">
                <a:solidFill>
                  <a:srgbClr val="000000"/>
                </a:solidFill>
                <a:effectLst/>
                <a:latin typeface="Arial" panose="020B0604020202020204" pitchFamily="34" charset="0"/>
              </a:rPr>
            </a:br>
            <a:r>
              <a:rPr lang="nb-NO" sz="1800" b="0" i="0" u="none" strike="noStrike">
                <a:solidFill>
                  <a:srgbClr val="000000"/>
                </a:solidFill>
                <a:effectLst/>
                <a:latin typeface="Arial" panose="020B0604020202020204" pitchFamily="34" charset="0"/>
              </a:rPr>
              <a:t>- </a:t>
            </a:r>
            <a:r>
              <a:rPr lang="nb-NO" sz="2800" b="0" i="0">
                <a:solidFill>
                  <a:srgbClr val="001721"/>
                </a:solidFill>
                <a:effectLst/>
                <a:latin typeface="ProximaNova-Regular"/>
              </a:rPr>
              <a:t>Familiehjemmodellen er en bo- og omsorgsløsning for barn og ungdom som har flyktet alene til Norge og som skal bosettes i en kommune. Den sikrer familiebasert omsorg med trygge, stabile omsorgspersoner, og det legges stor vekt på kvalitet og langsiktighet i omsorgen.</a:t>
            </a:r>
            <a:br>
              <a:rPr lang="nb-NO" sz="1800" b="0" i="0" u="none" strike="noStrike">
                <a:solidFill>
                  <a:srgbClr val="000000"/>
                </a:solidFill>
                <a:effectLst/>
                <a:latin typeface="Arial" panose="020B0604020202020204" pitchFamily="34" charset="0"/>
              </a:rPr>
            </a:br>
            <a:br>
              <a:rPr lang="nb-NO" sz="1800" b="0" i="0" u="none" strike="noStrike">
                <a:solidFill>
                  <a:srgbClr val="000000"/>
                </a:solidFill>
                <a:effectLst/>
                <a:latin typeface="Arial" panose="020B0604020202020204" pitchFamily="34" charset="0"/>
              </a:rPr>
            </a:br>
            <a:r>
              <a:rPr lang="nb-NO" sz="1800" b="0" i="0" u="none" strike="noStrike">
                <a:solidFill>
                  <a:srgbClr val="000000"/>
                </a:solidFill>
                <a:effectLst/>
                <a:latin typeface="Arial" panose="020B0604020202020204" pitchFamily="34" charset="0"/>
              </a:rPr>
              <a:t>- S</a:t>
            </a:r>
            <a:r>
              <a:rPr lang="nb-NO" b="0" i="0">
                <a:solidFill>
                  <a:srgbClr val="001721"/>
                </a:solidFill>
                <a:effectLst/>
                <a:latin typeface="ProximaNova-Regular"/>
              </a:rPr>
              <a:t>eks av ti søsken skilles fra hverandre når de plasseres i fosterhjem i Norge. Sammen med Drammen, Lillehammer og Ringerike kommune har vi utviklet en ny fosterhjemsmodell spesielt tilrettelagt for søskengrupper. Fosterforeldrene får mer støtte, kommunen stiller med stor nok bolig som først og fremst er barnas hjem. Hvis det blir brudd i fosterhjemmet, er det foreldrene og ikke barna som flytter, og barna beholder dermed hverandre, skole, venner og nettverk.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noProof="0">
              <a:solidFill>
                <a:srgbClr val="001721"/>
              </a:solidFill>
              <a:effectLst/>
              <a:latin typeface="ProximaNova-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noProof="0">
                <a:solidFill>
                  <a:srgbClr val="001721"/>
                </a:solidFill>
                <a:effectLst/>
                <a:latin typeface="ProximaNova-Regular"/>
              </a:rPr>
              <a:t>- Sammen-programmene består av Sammen-Ung, hvor unge som har flyktet til Norge og norsk ungdom får mulighetene til å bli kjent med hverandre. Sammen-Lokalsamfunn, som skal bidra til mindre utenforskap blant barn og unge. Sammen-Skole som skal bygge fellesskap som inkluderer alle og forebygge at elever dropper ut av skole og studier. Og Sammen-Familie som gir familier fra ulike bakgrunner en møteplass og skaper samhørighet og gode lokale nettverk.</a:t>
            </a:r>
          </a:p>
        </p:txBody>
      </p:sp>
      <p:sp>
        <p:nvSpPr>
          <p:cNvPr id="4" name="Plassholder for lysbildenummer 3"/>
          <p:cNvSpPr>
            <a:spLocks noGrp="1"/>
          </p:cNvSpPr>
          <p:nvPr>
            <p:ph type="sldNum" sz="quarter" idx="5"/>
          </p:nvPr>
        </p:nvSpPr>
        <p:spPr/>
        <p:txBody>
          <a:bodyPr/>
          <a:lstStyle/>
          <a:p>
            <a:fld id="{23CEB3B7-01EC-CD43-B8DE-52282F63D2A6}" type="slidenum">
              <a:rPr lang="en-GB" smtClean="0"/>
              <a:t>17</a:t>
            </a:fld>
            <a:endParaRPr lang="en-GB"/>
          </a:p>
        </p:txBody>
      </p:sp>
    </p:spTree>
    <p:extLst>
      <p:ext uri="{BB962C8B-B14F-4D97-AF65-F5344CB8AC3E}">
        <p14:creationId xmlns:p14="http://schemas.microsoft.com/office/powerpoint/2010/main" val="57113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u="none" strike="noStrike">
                <a:solidFill>
                  <a:srgbClr val="868889"/>
                </a:solidFill>
                <a:effectLst/>
                <a:latin typeface="Calibri" panose="020F0502020204030204" pitchFamily="34" charset="0"/>
              </a:rPr>
              <a:t>Vi skal øke inntektene og skaffe flere inntektskilder, slik at vi kan finansiere flere programmer. </a:t>
            </a:r>
            <a:br>
              <a:rPr lang="nb-NO" sz="1800" b="0" i="0" u="none" strike="noStrike">
                <a:solidFill>
                  <a:srgbClr val="868889"/>
                </a:solidFill>
                <a:effectLst/>
                <a:latin typeface="Calibri" panose="020F0502020204030204" pitchFamily="34" charset="0"/>
              </a:rPr>
            </a:br>
            <a:r>
              <a:rPr lang="nb-NO" sz="1800" b="0" i="0" u="none" strike="noStrike">
                <a:solidFill>
                  <a:srgbClr val="868889"/>
                </a:solidFill>
                <a:effectLst/>
                <a:latin typeface="Calibri" panose="020F0502020204030204" pitchFamily="34" charset="0"/>
              </a:rPr>
              <a:t>Vi jobber sammen med partnere, kommuner, fagekspertise, for å utvikle nye tiltak basert på vår modell, som kan være et godt supplement til dagens barnevern i Norge. Og vi skal gjøre det mulig for de som jobber på bakken, altså nærmest barna, i de landene vi har programmer å utvikle de tiltakene de ser trengs.</a:t>
            </a:r>
            <a:br>
              <a:rPr lang="nb-NO" sz="1800" b="0" i="0" u="none" strike="noStrike">
                <a:solidFill>
                  <a:srgbClr val="868889"/>
                </a:solidFill>
                <a:effectLst/>
                <a:latin typeface="Calibri" panose="020F0502020204030204" pitchFamily="34" charset="0"/>
              </a:rPr>
            </a:br>
            <a:r>
              <a:rPr lang="nb-NO" sz="1800" b="0" i="0" u="none" strike="noStrike">
                <a:solidFill>
                  <a:srgbClr val="868889"/>
                </a:solidFill>
                <a:effectLst/>
                <a:latin typeface="Calibri" panose="020F0502020204030204" pitchFamily="34" charset="0"/>
              </a:rPr>
              <a:t>Vi skal sørge for at flere blir bevisst på hvor viktig familien er for alle barn, og at barn trenger den samme omsorgen og stabiliteten uansett hvor de er født. </a:t>
            </a:r>
            <a:br>
              <a:rPr lang="nb-NO" sz="1800" b="0" i="0" u="none" strike="noStrike">
                <a:solidFill>
                  <a:srgbClr val="868889"/>
                </a:solidFill>
                <a:effectLst/>
                <a:latin typeface="Calibri" panose="020F0502020204030204" pitchFamily="34" charset="0"/>
              </a:rPr>
            </a:br>
            <a:r>
              <a:rPr lang="nb-NO" sz="1800" b="0" i="0" u="none" strike="noStrike">
                <a:solidFill>
                  <a:srgbClr val="868889"/>
                </a:solidFill>
                <a:effectLst/>
                <a:latin typeface="Calibri" panose="020F0502020204030204" pitchFamily="34" charset="0"/>
              </a:rPr>
              <a:t>Vi minner politikere på at barna i vår målgruppe, altså de som er uten eller står i fare for å miste omsorgen fra en stabil familie, ofte faller utenfor alle tiltak som skal skape vekst og utvikling, og at de derfor må inkluderes og prioriteres. </a:t>
            </a:r>
            <a:endParaRPr lang="nb-NO" noProof="0"/>
          </a:p>
        </p:txBody>
      </p:sp>
      <p:sp>
        <p:nvSpPr>
          <p:cNvPr id="4" name="Plassholder for lysbildenummer 3"/>
          <p:cNvSpPr>
            <a:spLocks noGrp="1"/>
          </p:cNvSpPr>
          <p:nvPr>
            <p:ph type="sldNum" sz="quarter" idx="5"/>
          </p:nvPr>
        </p:nvSpPr>
        <p:spPr/>
        <p:txBody>
          <a:bodyPr/>
          <a:lstStyle/>
          <a:p>
            <a:fld id="{23CEB3B7-01EC-CD43-B8DE-52282F63D2A6}" type="slidenum">
              <a:rPr lang="en-GB" smtClean="0"/>
              <a:t>18</a:t>
            </a:fld>
            <a:endParaRPr lang="en-GB"/>
          </a:p>
        </p:txBody>
      </p:sp>
    </p:spTree>
    <p:extLst>
      <p:ext uri="{BB962C8B-B14F-4D97-AF65-F5344CB8AC3E}">
        <p14:creationId xmlns:p14="http://schemas.microsoft.com/office/powerpoint/2010/main" val="10926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a:solidFill>
                  <a:srgbClr val="000000"/>
                </a:solidFill>
                <a:effectLst/>
                <a:latin typeface="Calibri" panose="020F0502020204030204" pitchFamily="34" charset="0"/>
              </a:rPr>
              <a:t>Vi er lokalt ansatte som jobber med barn og familier, på oppdrag for myndighetene, i mer enn 130 land.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Sammen lokale organisasjoner jobber vi helthetlig og langsiktig med å sikre varig positiv endring for barn, familier og lokalsamfunn.  </a:t>
            </a:r>
            <a:endParaRPr lang="nb-NO" noProof="0"/>
          </a:p>
        </p:txBody>
      </p:sp>
      <p:sp>
        <p:nvSpPr>
          <p:cNvPr id="4" name="Plassholder for lysbildenummer 3"/>
          <p:cNvSpPr>
            <a:spLocks noGrp="1"/>
          </p:cNvSpPr>
          <p:nvPr>
            <p:ph type="sldNum" sz="quarter" idx="5"/>
          </p:nvPr>
        </p:nvSpPr>
        <p:spPr/>
        <p:txBody>
          <a:bodyPr/>
          <a:lstStyle/>
          <a:p>
            <a:fld id="{23CEB3B7-01EC-CD43-B8DE-52282F63D2A6}" type="slidenum">
              <a:rPr lang="en-GB" smtClean="0"/>
              <a:t>19</a:t>
            </a:fld>
            <a:endParaRPr lang="en-GB"/>
          </a:p>
        </p:txBody>
      </p:sp>
    </p:spTree>
    <p:extLst>
      <p:ext uri="{BB962C8B-B14F-4D97-AF65-F5344CB8AC3E}">
        <p14:creationId xmlns:p14="http://schemas.microsoft.com/office/powerpoint/2010/main" val="2743340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a:t>Vi er til stede i 138 land og territorier over hele verden.</a:t>
            </a:r>
            <a:br>
              <a:rPr lang="nb-NO" noProof="0"/>
            </a:br>
            <a:r>
              <a:rPr lang="nb-NO" noProof="0"/>
              <a:t>Mange av våre tiltak som etablering av spare- og lånegrupper, samarbeid med lokale organisasjoner, veiledning og informasjonsarbeid når ut til langt flere i lokalsamfunnene enn de som er med i våre programmer. Slik skapes store ringvirkninger.</a:t>
            </a:r>
          </a:p>
        </p:txBody>
      </p:sp>
      <p:sp>
        <p:nvSpPr>
          <p:cNvPr id="4" name="Slide Number Placeholder 3"/>
          <p:cNvSpPr>
            <a:spLocks noGrp="1"/>
          </p:cNvSpPr>
          <p:nvPr>
            <p:ph type="sldNum" sz="quarter" idx="5"/>
          </p:nvPr>
        </p:nvSpPr>
        <p:spPr/>
        <p:txBody>
          <a:bodyPr/>
          <a:lstStyle/>
          <a:p>
            <a:fld id="{23CEB3B7-01EC-CD43-B8DE-52282F63D2A6}" type="slidenum">
              <a:rPr lang="en-GB" smtClean="0"/>
              <a:t>20</a:t>
            </a:fld>
            <a:endParaRPr lang="en-GB"/>
          </a:p>
        </p:txBody>
      </p:sp>
    </p:spTree>
    <p:extLst>
      <p:ext uri="{BB962C8B-B14F-4D97-AF65-F5344CB8AC3E}">
        <p14:creationId xmlns:p14="http://schemas.microsoft.com/office/powerpoint/2010/main" val="199581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b="0" i="0">
                <a:solidFill>
                  <a:srgbClr val="000000"/>
                </a:solidFill>
                <a:effectLst/>
                <a:latin typeface="Calibri" panose="020F0502020204030204" pitchFamily="34" charset="0"/>
              </a:rPr>
              <a:t>Barnekonvensjonen slår fast at det beste for barn er å vokse opp i en familie, og at familier som trenger det skal få nødvendig støtte slik at kan dekke barnas grunnleggende behov. </a:t>
            </a:r>
            <a:br>
              <a:rPr lang="nb-NO"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Å vokse opp uten god nok omsorg er et alvorlig hinder for barns utvikling og muligheten til å bli ressurssterke voksne som kan bidra til samfunnet. Det har dramatiske følger for hvert enkelt barn og store negative konsekvenser for samfunnet, som mister verdifulle menneskelige ressurser.    </a:t>
            </a:r>
            <a:endParaRPr lang="nb-NO" b="0" i="0">
              <a:solidFill>
                <a:srgbClr val="000000"/>
              </a:solidFill>
              <a:effectLst/>
              <a:latin typeface="Segoe UI" panose="020B0502040204020203" pitchFamily="34" charset="0"/>
            </a:endParaRPr>
          </a:p>
          <a:p>
            <a:endParaRPr lang="nb-NO"/>
          </a:p>
        </p:txBody>
      </p:sp>
      <p:sp>
        <p:nvSpPr>
          <p:cNvPr id="4" name="Plassholder for lysbildenummer 3"/>
          <p:cNvSpPr>
            <a:spLocks noGrp="1"/>
          </p:cNvSpPr>
          <p:nvPr>
            <p:ph type="sldNum" sz="quarter" idx="5"/>
          </p:nvPr>
        </p:nvSpPr>
        <p:spPr/>
        <p:txBody>
          <a:bodyPr/>
          <a:lstStyle/>
          <a:p>
            <a:fld id="{23CEB3B7-01EC-CD43-B8DE-52282F63D2A6}" type="slidenum">
              <a:rPr lang="en-GB" smtClean="0"/>
              <a:t>2</a:t>
            </a:fld>
            <a:endParaRPr lang="en-GB"/>
          </a:p>
        </p:txBody>
      </p:sp>
    </p:spTree>
    <p:extLst>
      <p:ext uri="{BB962C8B-B14F-4D97-AF65-F5344CB8AC3E}">
        <p14:creationId xmlns:p14="http://schemas.microsoft.com/office/powerpoint/2010/main" val="545676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EB3B7-01EC-CD43-B8DE-52282F63D2A6}" type="slidenum">
              <a:rPr lang="en-GB" smtClean="0"/>
              <a:t>21</a:t>
            </a:fld>
            <a:endParaRPr lang="en-GB"/>
          </a:p>
        </p:txBody>
      </p:sp>
    </p:spTree>
    <p:extLst>
      <p:ext uri="{BB962C8B-B14F-4D97-AF65-F5344CB8AC3E}">
        <p14:creationId xmlns:p14="http://schemas.microsoft.com/office/powerpoint/2010/main" val="204747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nb-NO" noProof="0"/>
              <a:t>Særlig de første leveårene er barn helt avhengig av en foreldre eller annen familie som kan sørge for omsorg og beskyttelse.  Men også senere i livet er en trygg og stabil familie som kan dekke barnas fysiske, emosjonelle og materielle behov, enormt viktig.</a:t>
            </a:r>
          </a:p>
          <a:p>
            <a:pPr marL="228600" indent="-228600">
              <a:buAutoNum type="arabicParenR"/>
            </a:pPr>
            <a:r>
              <a:rPr lang="nb-NO" noProof="0"/>
              <a:t>Et stabilt familiemiljø med tilstedeværende, forutsigbare og trygge voksne er en forutsetning for at barn skal kunne ha tillit til mennesker rundt seg, få god selvfølelse og kjenne egenverdi. Dette er ting som må være på plass for at de senere skal kunne danne sunne relasjoner, oppleve tilhørighet og fellesskap og bli en selvstendig voksen.</a:t>
            </a:r>
          </a:p>
          <a:p>
            <a:pPr marL="228600" indent="-228600">
              <a:buAutoNum type="arabicParenR"/>
            </a:pPr>
            <a:r>
              <a:rPr lang="nb-NO" noProof="0"/>
              <a:t>Barn trenger vokse som kan dekke alle deres grunnleggende behov. For lite næringsrik mat og manglende tilgang til helsetjenester, gir dårlig helse. Barn som mangler en trygg og egnet bolig, som ikke vet når de kan få spise seg mette, som er bekymret for morgendagen eller opplever vold i familien, lærer ikke det de skal på skolen. Mange av dem slutter før de har fullført, andre får ikke noen skolegang overhode.</a:t>
            </a:r>
          </a:p>
        </p:txBody>
      </p:sp>
      <p:sp>
        <p:nvSpPr>
          <p:cNvPr id="4" name="Slide Number Placeholder 3"/>
          <p:cNvSpPr>
            <a:spLocks noGrp="1"/>
          </p:cNvSpPr>
          <p:nvPr>
            <p:ph type="sldNum" sz="quarter" idx="5"/>
          </p:nvPr>
        </p:nvSpPr>
        <p:spPr/>
        <p:txBody>
          <a:bodyPr/>
          <a:lstStyle/>
          <a:p>
            <a:fld id="{23CEB3B7-01EC-CD43-B8DE-52282F63D2A6}" type="slidenum">
              <a:rPr lang="en-GB" smtClean="0"/>
              <a:t>3</a:t>
            </a:fld>
            <a:endParaRPr lang="en-GB"/>
          </a:p>
        </p:txBody>
      </p:sp>
    </p:spTree>
    <p:extLst>
      <p:ext uri="{BB962C8B-B14F-4D97-AF65-F5344CB8AC3E}">
        <p14:creationId xmlns:p14="http://schemas.microsoft.com/office/powerpoint/2010/main" val="36784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har store negative konsekvenser for hvert enkelt barn – og for samfunnet.</a:t>
            </a:r>
          </a:p>
        </p:txBody>
      </p:sp>
      <p:sp>
        <p:nvSpPr>
          <p:cNvPr id="4" name="Plassholder for lysbildenummer 3"/>
          <p:cNvSpPr>
            <a:spLocks noGrp="1"/>
          </p:cNvSpPr>
          <p:nvPr>
            <p:ph type="sldNum" sz="quarter" idx="5"/>
          </p:nvPr>
        </p:nvSpPr>
        <p:spPr/>
        <p:txBody>
          <a:bodyPr/>
          <a:lstStyle/>
          <a:p>
            <a:fld id="{23CEB3B7-01EC-CD43-B8DE-52282F63D2A6}" type="slidenum">
              <a:rPr lang="en-GB" smtClean="0"/>
              <a:t>4</a:t>
            </a:fld>
            <a:endParaRPr lang="en-GB"/>
          </a:p>
        </p:txBody>
      </p:sp>
    </p:spTree>
    <p:extLst>
      <p:ext uri="{BB962C8B-B14F-4D97-AF65-F5344CB8AC3E}">
        <p14:creationId xmlns:p14="http://schemas.microsoft.com/office/powerpoint/2010/main" val="320141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0" i="0">
                <a:solidFill>
                  <a:srgbClr val="000000"/>
                </a:solidFill>
                <a:effectLst/>
                <a:latin typeface="Calibri" panose="020F0502020204030204" pitchFamily="34" charset="0"/>
              </a:rPr>
              <a:t>Altfor mange barn i verden er alene, eller lever i en familie som ikke klarer å gi dem god omsorg. Tallene er usikre, men det er estimert at så mange som 1 av 10 barn mangler en familie som har kapasitet til å gi trygg og stabil omsorg og dekke barnas grunnleggende følelsesmessige og fysiske behov.   </a:t>
            </a:r>
            <a:endParaRPr lang="nb-NO" b="0" i="0">
              <a:solidFill>
                <a:srgbClr val="000000"/>
              </a:solidFill>
              <a:effectLst/>
              <a:latin typeface="Segoe UI" panose="020B0502040204020203" pitchFamily="34" charset="0"/>
            </a:endParaRPr>
          </a:p>
          <a:p>
            <a:pPr algn="l" rtl="0" fontAlgn="base"/>
            <a:r>
              <a:rPr lang="nb-NO" sz="2800" b="0" i="0">
                <a:solidFill>
                  <a:srgbClr val="000000"/>
                </a:solidFill>
                <a:effectLst/>
                <a:latin typeface="WordVisi_MSFontService"/>
              </a:rPr>
              <a:t>Det er mange og ofte sammensatte grunner til at barn vokser opp uten god familieomsorg, men vi ser at det er en del </a:t>
            </a:r>
            <a:r>
              <a:rPr lang="nb-NO" sz="2800" b="0" i="0" err="1">
                <a:solidFill>
                  <a:srgbClr val="000000"/>
                </a:solidFill>
                <a:effectLst/>
                <a:latin typeface="WordVisi_MSFontService"/>
              </a:rPr>
              <a:t>rotårsaker</a:t>
            </a:r>
            <a:r>
              <a:rPr lang="nb-NO" sz="2800" b="0" i="0">
                <a:solidFill>
                  <a:srgbClr val="000000"/>
                </a:solidFill>
                <a:effectLst/>
                <a:latin typeface="WordVisi_MSFontService"/>
              </a:rPr>
              <a:t> som går igjen. </a:t>
            </a:r>
            <a:br>
              <a:rPr lang="nb-NO" sz="2800" b="0" i="0">
                <a:solidFill>
                  <a:srgbClr val="000000"/>
                </a:solidFill>
                <a:effectLst/>
                <a:latin typeface="WordVisi_MSFontService"/>
              </a:rPr>
            </a:br>
            <a:r>
              <a:rPr lang="nb-NO" sz="2800" b="0" i="0">
                <a:solidFill>
                  <a:srgbClr val="000000"/>
                </a:solidFill>
                <a:effectLst/>
                <a:latin typeface="WordVisi_MSFontService"/>
              </a:rPr>
              <a:t>Disse er noen av de mest sentrale:</a:t>
            </a:r>
            <a:br>
              <a:rPr lang="nb-NO" sz="2800" b="0" i="0">
                <a:solidFill>
                  <a:srgbClr val="000000"/>
                </a:solidFill>
                <a:effectLst/>
                <a:latin typeface="WordVisi_MSFontService"/>
              </a:rPr>
            </a:br>
            <a:br>
              <a:rPr lang="nb-NO" sz="2800" b="0" i="0">
                <a:solidFill>
                  <a:srgbClr val="000000"/>
                </a:solidFill>
                <a:effectLst/>
                <a:latin typeface="WordVisi_MSFontService"/>
              </a:rPr>
            </a:br>
            <a:r>
              <a:rPr lang="nb-NO" sz="1800" b="0" i="1">
                <a:solidFill>
                  <a:srgbClr val="000000"/>
                </a:solidFill>
                <a:effectLst/>
                <a:latin typeface="Calibri" panose="020F0502020204030204" pitchFamily="34" charset="0"/>
              </a:rPr>
              <a:t>Fattigdom</a:t>
            </a:r>
            <a:r>
              <a:rPr lang="nb-NO" sz="1800" b="0" i="0">
                <a:solidFill>
                  <a:srgbClr val="000000"/>
                </a:solidFill>
                <a:effectLst/>
                <a:latin typeface="Calibri" panose="020F0502020204030204" pitchFamily="34" charset="0"/>
              </a:rPr>
              <a:t> er svært ofte en underliggende årsak. Fattige foreldre er ikke nødvendigvis dårlige foreldre, men et liv sterkt preget av dårlig økonomi gjør at barn ikke får dekket sine grunnleggende behov. Foreldre som må bruke alle krefter på at familien skal overleve, har ikke overskudd til å møte barnas behov for emosjonell støtte, tilstedeværelse og tilknytning. I verste fall tvinger fattigdom foreldre til å gifte bort mindreårige døtre, ta barn ut av skolen for å jobbe eller sende de ut på gata.</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1">
                <a:solidFill>
                  <a:srgbClr val="000000"/>
                </a:solidFill>
                <a:effectLst/>
                <a:latin typeface="Calibri" panose="020F0502020204030204" pitchFamily="34" charset="0"/>
              </a:rPr>
              <a:t>Klimaendringer og ekstremvær</a:t>
            </a:r>
            <a:r>
              <a:rPr lang="nb-NO" sz="1800" b="0" i="0">
                <a:solidFill>
                  <a:srgbClr val="000000"/>
                </a:solidFill>
                <a:effectLst/>
                <a:latin typeface="Calibri" panose="020F0502020204030204" pitchFamily="34" charset="0"/>
              </a:rPr>
              <a:t>, mer langvarige tørkeperioder, kraftigere flommer og hyppigere orkaner rammer aller hardest de barna og familiene som i utgangspunktet har en utfordrende hverdag. Det tar fra familier levebrød og tvinger barn og voksne på flukt.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1">
                <a:solidFill>
                  <a:srgbClr val="000000"/>
                </a:solidFill>
                <a:effectLst/>
                <a:latin typeface="Calibri" panose="020F0502020204030204" pitchFamily="34" charset="0"/>
              </a:rPr>
              <a:t>Vold og overgrep</a:t>
            </a:r>
            <a:r>
              <a:rPr lang="nb-NO" sz="1800" b="0" i="0">
                <a:solidFill>
                  <a:srgbClr val="000000"/>
                </a:solidFill>
                <a:effectLst/>
                <a:latin typeface="Calibri" panose="020F0502020204030204" pitchFamily="34" charset="0"/>
              </a:rPr>
              <a:t> mot barn foregår i alle land, i alle kulturer og alle samfunnslag. Vold i nære relasjoner er svært skadelig for barn, og kan gi livsvarige traumer.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1">
                <a:solidFill>
                  <a:srgbClr val="000000"/>
                </a:solidFill>
                <a:effectLst/>
                <a:latin typeface="Calibri" panose="020F0502020204030204" pitchFamily="34" charset="0"/>
              </a:rPr>
              <a:t>Dårlig mental helse </a:t>
            </a:r>
            <a:r>
              <a:rPr lang="nb-NO" sz="1800" b="0" i="0">
                <a:solidFill>
                  <a:srgbClr val="000000"/>
                </a:solidFill>
                <a:effectLst/>
                <a:latin typeface="Calibri" panose="020F0502020204030204" pitchFamily="34" charset="0"/>
              </a:rPr>
              <a:t>går ut over foreldres evne til å og barna sine god omsorg. Foreldres mentale helse (særlig mors) har stor betydning for barns kognitive og emosjonelle utvikling. Hvordan foreldrene har det, påvirker i stor grad barns trivsel og utvikling.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1">
                <a:solidFill>
                  <a:srgbClr val="000000"/>
                </a:solidFill>
                <a:effectLst/>
                <a:latin typeface="Calibri" panose="020F0502020204030204" pitchFamily="34" charset="0"/>
              </a:rPr>
              <a:t>Mangel på beskyttelsesstrukturer og tilgang på sosiale støtteordninger </a:t>
            </a:r>
            <a:r>
              <a:rPr lang="nb-NO" sz="1800" b="0" i="0">
                <a:solidFill>
                  <a:srgbClr val="000000"/>
                </a:solidFill>
                <a:effectLst/>
                <a:latin typeface="Calibri" panose="020F0502020204030204" pitchFamily="34" charset="0"/>
              </a:rPr>
              <a:t>er et stort problem i mange land. Barn og familier som trenger hjelp og støtte i hverdagen blir ikke fanget opp, og det er stor mangel på gode tiltak for familier som sliter.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1">
                <a:solidFill>
                  <a:srgbClr val="000000"/>
                </a:solidFill>
                <a:effectLst/>
                <a:latin typeface="Calibri" panose="020F0502020204030204" pitchFamily="34" charset="0"/>
              </a:rPr>
              <a:t>Krig og konflikt</a:t>
            </a:r>
            <a:r>
              <a:rPr lang="nb-NO" sz="1800" b="0" i="0">
                <a:solidFill>
                  <a:srgbClr val="000000"/>
                </a:solidFill>
                <a:effectLst/>
                <a:latin typeface="Calibri" panose="020F0502020204030204" pitchFamily="34" charset="0"/>
              </a:rPr>
              <a:t> tar liv og tvinger barn og familier på flukt. Barn mister foreldrene sine, familier splittes og barn kommer bort fra foreldrene sine. Mange tilbringer store deler av barndommen i overfylte </a:t>
            </a:r>
            <a:r>
              <a:rPr lang="nb-NO" sz="1800" b="0" i="0" err="1">
                <a:solidFill>
                  <a:srgbClr val="000000"/>
                </a:solidFill>
                <a:effectLst/>
                <a:latin typeface="Calibri" panose="020F0502020204030204" pitchFamily="34" charset="0"/>
              </a:rPr>
              <a:t>flyktningleire</a:t>
            </a:r>
            <a:r>
              <a:rPr lang="nb-NO" sz="1800" b="0" i="0">
                <a:solidFill>
                  <a:srgbClr val="000000"/>
                </a:solidFill>
                <a:effectLst/>
                <a:latin typeface="Calibri" panose="020F0502020204030204" pitchFamily="34" charset="0"/>
              </a:rPr>
              <a:t>. De som er uten foreldre eller andre omsorgspersoner, har stor risiko for å ikke få dekket sine grunnleggende behov, og å bli utsatt for vold og utnyttelse.  </a:t>
            </a:r>
            <a:endParaRPr lang="nb-NO" b="0" i="0">
              <a:solidFill>
                <a:srgbClr val="000000"/>
              </a:solidFill>
              <a:effectLst/>
              <a:latin typeface="Segoe UI" panose="020B0502040204020203" pitchFamily="34" charset="0"/>
            </a:endParaRPr>
          </a:p>
          <a:p>
            <a:endParaRPr lang="nb-NO"/>
          </a:p>
        </p:txBody>
      </p:sp>
      <p:sp>
        <p:nvSpPr>
          <p:cNvPr id="4" name="Plassholder for lysbildenummer 3"/>
          <p:cNvSpPr>
            <a:spLocks noGrp="1"/>
          </p:cNvSpPr>
          <p:nvPr>
            <p:ph type="sldNum" sz="quarter" idx="5"/>
          </p:nvPr>
        </p:nvSpPr>
        <p:spPr/>
        <p:txBody>
          <a:bodyPr/>
          <a:lstStyle/>
          <a:p>
            <a:fld id="{23CEB3B7-01EC-CD43-B8DE-52282F63D2A6}" type="slidenum">
              <a:rPr lang="en-GB" smtClean="0"/>
              <a:t>5</a:t>
            </a:fld>
            <a:endParaRPr lang="en-GB"/>
          </a:p>
        </p:txBody>
      </p:sp>
    </p:spTree>
    <p:extLst>
      <p:ext uri="{BB962C8B-B14F-4D97-AF65-F5344CB8AC3E}">
        <p14:creationId xmlns:p14="http://schemas.microsoft.com/office/powerpoint/2010/main" val="308190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nb-NO" sz="1800" b="1" i="0">
                <a:solidFill>
                  <a:srgbClr val="000000"/>
                </a:solidFill>
                <a:effectLst/>
                <a:latin typeface="Calibri" panose="020F0502020204030204" pitchFamily="34" charset="0"/>
              </a:rPr>
              <a:t>Forebygging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2800" b="0" i="0">
                <a:solidFill>
                  <a:srgbClr val="000000"/>
                </a:solidFill>
                <a:effectLst/>
                <a:latin typeface="WordVisi_MSFontService"/>
              </a:rPr>
              <a:t>Det beste for barn og unge er å vokse opp i sin egen familie.  </a:t>
            </a:r>
            <a:r>
              <a:rPr lang="nb-NO" sz="1800" b="0" i="0">
                <a:solidFill>
                  <a:srgbClr val="000000"/>
                </a:solidFill>
                <a:effectLst/>
                <a:latin typeface="Calibri" panose="020F0502020204030204" pitchFamily="34" charset="0"/>
              </a:rPr>
              <a:t>SOS-barnebyer støtter familier som er i en kritisk vanskelig livssituasjon, der det er fare for at barna ellers blir alene. Tiltakene tilpasser vi den enkelte familien, behovene de har og konteksten de lever i. Og vi er der for dem over tid, til de kan greie seg selv og barna får den trygge oppveksten de trenger og har krav på.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1" i="0">
                <a:solidFill>
                  <a:srgbClr val="000000"/>
                </a:solidFill>
                <a:effectLst/>
                <a:latin typeface="Calibri" panose="020F0502020204030204" pitchFamily="34" charset="0"/>
              </a:rPr>
              <a:t>God alternativ omsorg  </a:t>
            </a: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SOS-barnebyer har stabile fosterhjemsløsninger for barn som er alene, eller har familie som selv ikke med støtte kan ta seg av dem.  </a:t>
            </a: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1" i="0">
                <a:solidFill>
                  <a:srgbClr val="000000"/>
                </a:solidFill>
                <a:effectLst/>
                <a:latin typeface="Calibri" panose="020F0502020204030204" pitchFamily="34" charset="0"/>
              </a:rPr>
              <a:t>Styrking og forbedring av strukturer </a:t>
            </a: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SOS-barnebyer jobber politisk for å bedre barns oppvekstsvilkår, og styrker lokalsamfunnets evne til å ta vare på familiene og barna – ofte sammen med partnere. </a:t>
            </a:r>
            <a:endParaRPr lang="nb-NO" b="0" i="0">
              <a:solidFill>
                <a:srgbClr val="000000"/>
              </a:solidFill>
              <a:effectLst/>
              <a:latin typeface="Segoe UI" panose="020B0502040204020203" pitchFamily="34" charset="0"/>
            </a:endParaRPr>
          </a:p>
          <a:p>
            <a:endParaRPr lang="nb-NO" noProof="0"/>
          </a:p>
        </p:txBody>
      </p:sp>
      <p:sp>
        <p:nvSpPr>
          <p:cNvPr id="4" name="Slide Number Placeholder 3"/>
          <p:cNvSpPr>
            <a:spLocks noGrp="1"/>
          </p:cNvSpPr>
          <p:nvPr>
            <p:ph type="sldNum" sz="quarter" idx="5"/>
          </p:nvPr>
        </p:nvSpPr>
        <p:spPr/>
        <p:txBody>
          <a:bodyPr/>
          <a:lstStyle/>
          <a:p>
            <a:fld id="{23CEB3B7-01EC-CD43-B8DE-52282F63D2A6}" type="slidenum">
              <a:rPr lang="en-GB" smtClean="0"/>
              <a:t>6</a:t>
            </a:fld>
            <a:endParaRPr lang="en-GB"/>
          </a:p>
        </p:txBody>
      </p:sp>
    </p:spTree>
    <p:extLst>
      <p:ext uri="{BB962C8B-B14F-4D97-AF65-F5344CB8AC3E}">
        <p14:creationId xmlns:p14="http://schemas.microsoft.com/office/powerpoint/2010/main" val="233536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200" b="1" i="0">
                <a:solidFill>
                  <a:srgbClr val="000000"/>
                </a:solidFill>
                <a:effectLst/>
                <a:latin typeface="Calibri" panose="020F0502020204030204" pitchFamily="34" charset="0"/>
              </a:rPr>
              <a:t>Slik jobber vi:</a:t>
            </a:r>
          </a:p>
          <a:p>
            <a:pPr algn="l" rtl="0" fontAlgn="base"/>
            <a:endParaRPr lang="nb-NO" sz="1200" b="1" i="0">
              <a:solidFill>
                <a:srgbClr val="000000"/>
              </a:solidFill>
              <a:effectLst/>
              <a:latin typeface="Calibri" panose="020F0502020204030204" pitchFamily="34" charset="0"/>
            </a:endParaRPr>
          </a:p>
          <a:p>
            <a:pPr algn="l" rtl="0" fontAlgn="base"/>
            <a:r>
              <a:rPr lang="nb-NO" sz="1200" b="1" i="0">
                <a:solidFill>
                  <a:srgbClr val="000000"/>
                </a:solidFill>
                <a:effectLst/>
                <a:latin typeface="Calibri" panose="020F0502020204030204" pitchFamily="34" charset="0"/>
              </a:rPr>
              <a:t>Forebygging </a:t>
            </a:r>
            <a:r>
              <a:rPr lang="nb-NO" sz="1200" b="0" i="0">
                <a:solidFill>
                  <a:srgbClr val="000000"/>
                </a:solidFill>
                <a:effectLst/>
                <a:latin typeface="WordVisiCarriageReturn_MSFontService"/>
              </a:rPr>
              <a:t> </a:t>
            </a:r>
            <a:br>
              <a:rPr lang="nb-NO" sz="1200" b="0" i="0">
                <a:solidFill>
                  <a:srgbClr val="000000"/>
                </a:solidFill>
                <a:effectLst/>
                <a:latin typeface="WordVisiCarriageReturn_MSFontService"/>
              </a:rPr>
            </a:br>
            <a:r>
              <a:rPr lang="nb-NO" sz="1800" b="0" i="0">
                <a:solidFill>
                  <a:srgbClr val="000000"/>
                </a:solidFill>
                <a:effectLst/>
                <a:latin typeface="WordVisi_MSFontService"/>
              </a:rPr>
              <a:t>Det beste for barn og unge er å vokse opp i sin egen familie.  </a:t>
            </a:r>
            <a:r>
              <a:rPr lang="nb-NO" sz="1200" b="0" i="0">
                <a:solidFill>
                  <a:srgbClr val="000000"/>
                </a:solidFill>
                <a:effectLst/>
                <a:latin typeface="Calibri" panose="020F0502020204030204" pitchFamily="34" charset="0"/>
              </a:rPr>
              <a:t>SOS-barnebyer støtter familier som er i en kritisk vanskelig livssituasjon, der det er fare for at barna ellers blir alene. Tiltakene tilpasser vi den enkelte familien, behovene de har og konteksten de lever i. Og vi er der for dem over tid, til de kan greie seg selv og barna får den trygge oppveksten de trenger og har krav på. </a:t>
            </a:r>
            <a:r>
              <a:rPr lang="nb-NO" sz="1200" b="0" i="0">
                <a:solidFill>
                  <a:srgbClr val="000000"/>
                </a:solidFill>
                <a:effectLst/>
                <a:latin typeface="WordVisiCarriageReturn_MSFontService"/>
              </a:rPr>
              <a:t> </a:t>
            </a:r>
            <a:br>
              <a:rPr lang="nb-NO" sz="1200" b="0" i="0">
                <a:solidFill>
                  <a:srgbClr val="000000"/>
                </a:solidFill>
                <a:effectLst/>
                <a:latin typeface="WordVisiCarriageReturn_MSFontService"/>
              </a:rPr>
            </a:br>
            <a:r>
              <a:rPr lang="nb-NO" sz="1200" b="0" i="0">
                <a:solidFill>
                  <a:srgbClr val="000000"/>
                </a:solidFill>
                <a:effectLst/>
                <a:latin typeface="Calibri" panose="020F0502020204030204" pitchFamily="34" charset="0"/>
              </a:rPr>
              <a:t> </a:t>
            </a:r>
            <a:r>
              <a:rPr lang="nb-NO" sz="1200" b="0" i="0">
                <a:solidFill>
                  <a:srgbClr val="000000"/>
                </a:solidFill>
                <a:effectLst/>
                <a:latin typeface="WordVisiCarriageReturn_MSFontService"/>
              </a:rPr>
              <a:t> </a:t>
            </a:r>
            <a:br>
              <a:rPr lang="nb-NO" sz="1200" b="0" i="0">
                <a:solidFill>
                  <a:srgbClr val="000000"/>
                </a:solidFill>
                <a:effectLst/>
                <a:latin typeface="WordVisiCarriageReturn_MSFontService"/>
              </a:rPr>
            </a:br>
            <a:r>
              <a:rPr lang="nb-NO" sz="1200" b="1" i="0">
                <a:solidFill>
                  <a:srgbClr val="000000"/>
                </a:solidFill>
                <a:effectLst/>
                <a:latin typeface="Calibri" panose="020F0502020204030204" pitchFamily="34" charset="0"/>
              </a:rPr>
              <a:t>God alternativ omsorg  </a:t>
            </a:r>
            <a:r>
              <a:rPr lang="nb-NO" sz="1200" b="0" i="0">
                <a:solidFill>
                  <a:srgbClr val="000000"/>
                </a:solidFill>
                <a:effectLst/>
                <a:latin typeface="Calibri" panose="020F0502020204030204" pitchFamily="34" charset="0"/>
              </a:rPr>
              <a:t> </a:t>
            </a:r>
            <a:r>
              <a:rPr lang="nb-NO" sz="1200" b="0" i="0">
                <a:solidFill>
                  <a:srgbClr val="000000"/>
                </a:solidFill>
                <a:effectLst/>
                <a:latin typeface="WordVisiCarriageReturn_MSFontService"/>
              </a:rPr>
              <a:t> </a:t>
            </a:r>
            <a:br>
              <a:rPr lang="nb-NO" sz="1200" b="0" i="0">
                <a:solidFill>
                  <a:srgbClr val="000000"/>
                </a:solidFill>
                <a:effectLst/>
                <a:latin typeface="WordVisiCarriageReturn_MSFontService"/>
              </a:rPr>
            </a:br>
            <a:r>
              <a:rPr lang="nb-NO" sz="1200" b="0" i="0">
                <a:solidFill>
                  <a:srgbClr val="000000"/>
                </a:solidFill>
                <a:effectLst/>
                <a:latin typeface="Calibri" panose="020F0502020204030204" pitchFamily="34" charset="0"/>
              </a:rPr>
              <a:t>SOS-barnebyer har stabile fosterhjemsløsninger for barn som er alene, eller har familie som selv ikke med støtte kan ta seg av dem.  </a:t>
            </a:r>
            <a:endParaRPr lang="nb-NO" b="0" i="0">
              <a:solidFill>
                <a:srgbClr val="000000"/>
              </a:solidFill>
              <a:effectLst/>
              <a:latin typeface="Segoe UI" panose="020B0502040204020203" pitchFamily="34" charset="0"/>
            </a:endParaRPr>
          </a:p>
          <a:p>
            <a:pPr algn="l" rtl="0" fontAlgn="base"/>
            <a:r>
              <a:rPr lang="nb-NO" sz="1200" b="0" i="0">
                <a:solidFill>
                  <a:srgbClr val="000000"/>
                </a:solidFill>
                <a:effectLst/>
                <a:latin typeface="Calibri" panose="020F0502020204030204" pitchFamily="34" charset="0"/>
              </a:rPr>
              <a:t> </a:t>
            </a:r>
            <a:r>
              <a:rPr lang="nb-NO" sz="1200" b="0" i="0">
                <a:solidFill>
                  <a:srgbClr val="000000"/>
                </a:solidFill>
                <a:effectLst/>
                <a:latin typeface="WordVisiCarriageReturn_MSFontService"/>
              </a:rPr>
              <a:t> </a:t>
            </a:r>
            <a:br>
              <a:rPr lang="nb-NO" sz="1200" b="0" i="0">
                <a:solidFill>
                  <a:srgbClr val="000000"/>
                </a:solidFill>
                <a:effectLst/>
                <a:latin typeface="WordVisiCarriageReturn_MSFontService"/>
              </a:rPr>
            </a:br>
            <a:r>
              <a:rPr lang="nb-NO" sz="1200" b="1" i="0">
                <a:solidFill>
                  <a:srgbClr val="000000"/>
                </a:solidFill>
                <a:effectLst/>
                <a:latin typeface="Calibri" panose="020F0502020204030204" pitchFamily="34" charset="0"/>
              </a:rPr>
              <a:t>Styrking og forbedring av strukturer </a:t>
            </a:r>
            <a:r>
              <a:rPr lang="nb-NO" sz="1200" b="0" i="0">
                <a:solidFill>
                  <a:srgbClr val="000000"/>
                </a:solidFill>
                <a:effectLst/>
                <a:latin typeface="Calibri" panose="020F0502020204030204" pitchFamily="34" charset="0"/>
              </a:rPr>
              <a:t> </a:t>
            </a:r>
            <a:r>
              <a:rPr lang="nb-NO" sz="1200" b="0" i="0">
                <a:solidFill>
                  <a:srgbClr val="000000"/>
                </a:solidFill>
                <a:effectLst/>
                <a:latin typeface="WordVisiCarriageReturn_MSFontService"/>
              </a:rPr>
              <a:t> </a:t>
            </a:r>
            <a:br>
              <a:rPr lang="nb-NO" sz="1200" b="0" i="0">
                <a:solidFill>
                  <a:srgbClr val="000000"/>
                </a:solidFill>
                <a:effectLst/>
                <a:latin typeface="WordVisiCarriageReturn_MSFontService"/>
              </a:rPr>
            </a:br>
            <a:r>
              <a:rPr lang="nb-NO" sz="1200" b="0" i="0">
                <a:solidFill>
                  <a:srgbClr val="000000"/>
                </a:solidFill>
                <a:effectLst/>
                <a:latin typeface="Calibri" panose="020F0502020204030204" pitchFamily="34" charset="0"/>
              </a:rPr>
              <a:t>SOS-barnebyer jobber politisk for å bedre barns oppvekstsvilkår, og styrker lokalsamfunnets evne til å ta vare på familiene og barna – ofte sammen med partnere. </a:t>
            </a:r>
            <a:endParaRPr lang="nb-NO" b="0" i="0">
              <a:solidFill>
                <a:srgbClr val="000000"/>
              </a:solidFill>
              <a:effectLst/>
              <a:latin typeface="Segoe UI" panose="020B0502040204020203" pitchFamily="34" charset="0"/>
            </a:endParaRPr>
          </a:p>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CEB3B7-01EC-CD43-B8DE-52282F63D2A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02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a:solidFill>
                  <a:srgbClr val="000000"/>
                </a:solidFill>
                <a:effectLst/>
                <a:latin typeface="Calibri" panose="020F0502020204030204" pitchFamily="34" charset="0"/>
              </a:rPr>
              <a:t>Å </a:t>
            </a:r>
            <a:r>
              <a:rPr lang="nb-NO" sz="1200" b="0" i="0" u="sng">
                <a:solidFill>
                  <a:srgbClr val="000000"/>
                </a:solidFill>
                <a:effectLst/>
                <a:latin typeface="Calibri" panose="020F0502020204030204" pitchFamily="34" charset="0"/>
              </a:rPr>
              <a:t>styrke familier er det meste effektive </a:t>
            </a:r>
            <a:r>
              <a:rPr lang="nb-NO" sz="1200" b="0" i="0">
                <a:solidFill>
                  <a:srgbClr val="000000"/>
                </a:solidFill>
                <a:effectLst/>
                <a:latin typeface="Calibri" panose="020F0502020204030204" pitchFamily="34" charset="0"/>
              </a:rPr>
              <a:t>vi kan gjøre for at flest mulig barn får vokse opp med den omsorgen som er nødvendig for at de skal utvikle seg normalt, fullføre skolegang og ha tilgang til nødvendige helsetjenester. </a:t>
            </a:r>
            <a:br>
              <a:rPr lang="nb-NO" sz="1200" b="0" i="0">
                <a:solidFill>
                  <a:srgbClr val="000000"/>
                </a:solidFill>
                <a:effectLst/>
                <a:latin typeface="Calibri" panose="020F0502020204030204" pitchFamily="34" charset="0"/>
              </a:rPr>
            </a:br>
            <a:endParaRPr lang="nb-NO" sz="1200" b="0" i="0">
              <a:solidFill>
                <a:srgbClr val="000000"/>
              </a:solidFill>
              <a:effectLst/>
              <a:latin typeface="Calibri" panose="020F0502020204030204" pitchFamily="34" charset="0"/>
            </a:endParaRPr>
          </a:p>
          <a:p>
            <a:pPr algn="l" rtl="0" fontAlgn="base"/>
            <a:r>
              <a:rPr lang="nb-NO" b="0" i="0">
                <a:solidFill>
                  <a:srgbClr val="000000"/>
                </a:solidFill>
                <a:effectLst/>
                <a:latin typeface="WordVisi_MSFontService"/>
              </a:rPr>
              <a:t>I samarbeid lager familien og familierådgiveren en </a:t>
            </a:r>
            <a:r>
              <a:rPr lang="nb-NO" b="0" i="0" u="sng">
                <a:solidFill>
                  <a:srgbClr val="000000"/>
                </a:solidFill>
                <a:effectLst/>
                <a:latin typeface="WordVisi_MSFontService"/>
              </a:rPr>
              <a:t>tiltaksplan tilpasset familiens behov og muligheter</a:t>
            </a:r>
            <a:r>
              <a:rPr lang="nb-NO" b="0" i="0">
                <a:solidFill>
                  <a:srgbClr val="000000"/>
                </a:solidFill>
                <a:effectLst/>
                <a:latin typeface="WordVisi_MSFontService"/>
              </a:rPr>
              <a:t>. Tiltakene omhandler alt fra det mest akutte som matsikkerhet, skolemateriell og helseoppfølging til mer langsiktige som yrkesopplæring og støtte til å starte inntektsskapende arbeid eller egen bedrift, opplæring i foreldrerollen, psykososial oppfølging, involvering av fedre i omsorgsrollen og etablering av spare- og lånegrupper. </a:t>
            </a:r>
            <a:br>
              <a:rPr lang="nb-NO" b="0" i="0">
                <a:solidFill>
                  <a:srgbClr val="000000"/>
                </a:solidFill>
                <a:effectLst/>
                <a:latin typeface="WordVisi_MSFontService"/>
              </a:rPr>
            </a:b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Familien får oppfølging så lenge de trenger det, og tiltakene til hver enkelt familie sees i sammenheng med </a:t>
            </a:r>
            <a:r>
              <a:rPr lang="nb-NO" sz="1800" b="0" i="0" u="sng">
                <a:solidFill>
                  <a:srgbClr val="000000"/>
                </a:solidFill>
                <a:effectLst/>
                <a:latin typeface="Calibri" panose="020F0502020204030204" pitchFamily="34" charset="0"/>
              </a:rPr>
              <a:t>muligheter og behov i lokalsamfunnet rundt</a:t>
            </a:r>
            <a:r>
              <a:rPr lang="nb-NO" sz="1800" b="0" i="0">
                <a:solidFill>
                  <a:srgbClr val="000000"/>
                </a:solidFill>
                <a:effectLst/>
                <a:latin typeface="Calibri" panose="020F0502020204030204" pitchFamily="34" charset="0"/>
              </a:rPr>
              <a:t>. Det betyr å gi opplæring og etableringsstøtte innenfor bransjer det er behov for lokalt, og inkludere lokalsamfunnet i informasjonstiltak og samarbeide med lokale organisasjoner og nettverk.</a:t>
            </a:r>
            <a:br>
              <a:rPr lang="nb-NO" sz="1800"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Våre tiltak gjør det derfor mulig for dem å skape </a:t>
            </a:r>
            <a:r>
              <a:rPr lang="nb-NO" sz="1800" b="0" i="0" u="sng">
                <a:solidFill>
                  <a:srgbClr val="000000"/>
                </a:solidFill>
                <a:effectLst/>
                <a:latin typeface="Calibri" panose="020F0502020204030204" pitchFamily="34" charset="0"/>
              </a:rPr>
              <a:t>varig positiv endring, løfte seg selv ut av fattigdom og ta seg godt av barna sine.</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 </a:t>
            </a:r>
            <a:r>
              <a:rPr lang="nb-NO" sz="1800" b="0" i="0">
                <a:solidFill>
                  <a:srgbClr val="000000"/>
                </a:solidFill>
                <a:effectLst/>
                <a:latin typeface="WordVisiCarriageReturn_MSFontService"/>
              </a:rPr>
              <a:t> </a:t>
            </a:r>
            <a:br>
              <a:rPr lang="nb-NO" sz="1800" b="0" i="0">
                <a:solidFill>
                  <a:srgbClr val="000000"/>
                </a:solidFill>
                <a:effectLst/>
                <a:latin typeface="WordVisiCarriageReturn_MSFontService"/>
              </a:rPr>
            </a:br>
            <a:r>
              <a:rPr lang="nb-NO" sz="1800" b="0" i="0">
                <a:solidFill>
                  <a:srgbClr val="000000"/>
                </a:solidFill>
                <a:effectLst/>
                <a:latin typeface="Calibri" panose="020F0502020204030204" pitchFamily="34" charset="0"/>
              </a:rPr>
              <a:t>Forebygging koster mindre og gjør at vi kan nå ut til mange flere. Det </a:t>
            </a:r>
            <a:r>
              <a:rPr lang="nb-NO" sz="1800" b="0" i="0" u="sng">
                <a:solidFill>
                  <a:srgbClr val="000000"/>
                </a:solidFill>
                <a:effectLst/>
                <a:latin typeface="Calibri" panose="020F0502020204030204" pitchFamily="34" charset="0"/>
              </a:rPr>
              <a:t>frigjør også plass for de barna som virkelig er alene og trenger et fosterhjem</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pPr algn="l" rtl="0" fontAlgn="base"/>
            <a:br>
              <a:rPr lang="nb-NO" b="0" i="0">
                <a:solidFill>
                  <a:srgbClr val="000000"/>
                </a:solidFill>
                <a:effectLst/>
                <a:latin typeface="Segoe UI" panose="020B0502040204020203" pitchFamily="34" charset="0"/>
              </a:rPr>
            </a:br>
            <a:r>
              <a:rPr lang="nb-NO" b="0" i="0">
                <a:solidFill>
                  <a:srgbClr val="000000"/>
                </a:solidFill>
                <a:effectLst/>
                <a:latin typeface="Segoe UI" panose="020B0502040204020203" pitchFamily="34" charset="0"/>
              </a:rPr>
              <a:t>Vi jobber også med </a:t>
            </a:r>
            <a:r>
              <a:rPr lang="nb-NO" b="0" i="0" u="sng">
                <a:solidFill>
                  <a:srgbClr val="000000"/>
                </a:solidFill>
                <a:effectLst/>
                <a:latin typeface="Segoe UI" panose="020B0502040204020203" pitchFamily="34" charset="0"/>
              </a:rPr>
              <a:t>forebyggende tiltak i Norge, </a:t>
            </a:r>
            <a:r>
              <a:rPr lang="nb-NO" b="0" i="0" u="none">
                <a:solidFill>
                  <a:srgbClr val="000000"/>
                </a:solidFill>
                <a:effectLst/>
                <a:latin typeface="Segoe UI" panose="020B0502040204020203" pitchFamily="34" charset="0"/>
              </a:rPr>
              <a:t>i samarbeid med kommuner har vi utviklet </a:t>
            </a:r>
            <a:r>
              <a:rPr lang="nb-NO" b="0" i="0" u="sng">
                <a:solidFill>
                  <a:srgbClr val="000000"/>
                </a:solidFill>
                <a:effectLst/>
                <a:latin typeface="Segoe UI" panose="020B0502040204020203" pitchFamily="34" charset="0"/>
              </a:rPr>
              <a:t>Familiepartner</a:t>
            </a:r>
            <a:r>
              <a:rPr lang="nb-NO" b="0" i="0" u="none">
                <a:solidFill>
                  <a:srgbClr val="000000"/>
                </a:solidFill>
                <a:effectLst/>
                <a:latin typeface="Segoe UI" panose="020B0502040204020203" pitchFamily="34" charset="0"/>
              </a:rPr>
              <a:t>, en ressurs som går inn og hjelper familier som har flere og sammensatte utfordringer.</a:t>
            </a:r>
            <a:endParaRPr lang="nb-NO" noProof="0"/>
          </a:p>
        </p:txBody>
      </p:sp>
      <p:sp>
        <p:nvSpPr>
          <p:cNvPr id="4" name="Plassholder for lysbildenummer 3"/>
          <p:cNvSpPr>
            <a:spLocks noGrp="1"/>
          </p:cNvSpPr>
          <p:nvPr>
            <p:ph type="sldNum" sz="quarter" idx="5"/>
          </p:nvPr>
        </p:nvSpPr>
        <p:spPr/>
        <p:txBody>
          <a:bodyPr/>
          <a:lstStyle/>
          <a:p>
            <a:fld id="{23CEB3B7-01EC-CD43-B8DE-52282F63D2A6}" type="slidenum">
              <a:rPr lang="en-GB" smtClean="0"/>
              <a:t>8</a:t>
            </a:fld>
            <a:endParaRPr lang="en-GB"/>
          </a:p>
        </p:txBody>
      </p:sp>
    </p:spTree>
    <p:extLst>
      <p:ext uri="{BB962C8B-B14F-4D97-AF65-F5344CB8AC3E}">
        <p14:creationId xmlns:p14="http://schemas.microsoft.com/office/powerpoint/2010/main" val="319749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800">
                <a:solidFill>
                  <a:srgbClr val="1C325D"/>
                </a:solidFill>
                <a:effectLst/>
                <a:latin typeface="Arial" panose="020B0604020202020204" pitchFamily="34" charset="0"/>
                <a:ea typeface="Times New Roman" panose="02020603050405020304" pitchFamily="18" charset="0"/>
              </a:rPr>
              <a:t>Laura, bor i landsbyen </a:t>
            </a:r>
            <a:r>
              <a:rPr lang="nb-NO" sz="1800" err="1">
                <a:solidFill>
                  <a:srgbClr val="1C325D"/>
                </a:solidFill>
                <a:effectLst/>
                <a:latin typeface="Arial" panose="020B0604020202020204" pitchFamily="34" charset="0"/>
                <a:ea typeface="Times New Roman" panose="02020603050405020304" pitchFamily="18" charset="0"/>
              </a:rPr>
              <a:t>Nhangau</a:t>
            </a:r>
            <a:r>
              <a:rPr lang="nb-NO" sz="1800">
                <a:solidFill>
                  <a:srgbClr val="1C325D"/>
                </a:solidFill>
                <a:effectLst/>
                <a:latin typeface="Arial" panose="020B0604020202020204" pitchFamily="34" charset="0"/>
                <a:ea typeface="Times New Roman" panose="02020603050405020304" pitchFamily="18" charset="0"/>
              </a:rPr>
              <a:t> utenfor Beira. Hun fikk sitt første barn da hun var 15 år. Og måtte slutte på skolen. Ektemannen døde, og nå er hun alene med tre barn, i tillegg til at hun </a:t>
            </a:r>
            <a:r>
              <a:rPr lang="nb-NO" sz="1800">
                <a:effectLst/>
                <a:latin typeface="Times New Roman" panose="02020603050405020304" pitchFamily="18" charset="0"/>
                <a:ea typeface="Times New Roman" panose="02020603050405020304" pitchFamily="18" charset="0"/>
              </a:rPr>
              <a:t>også tar seg av et tantebarn. Lauras eneste inntekt kom fra en liten markedsbod, hun solgte tomater, løk og matolje. Det ga for lite overskudd, og både nok mat og penger til skolegang, var en daglig utfordring. </a:t>
            </a:r>
            <a:r>
              <a:rPr lang="nb-NO" sz="1800">
                <a:solidFill>
                  <a:srgbClr val="1C325D"/>
                </a:solidFill>
                <a:effectLst/>
                <a:latin typeface="Arial" panose="020B0604020202020204" pitchFamily="34" charset="0"/>
                <a:ea typeface="Times New Roman" panose="02020603050405020304" pitchFamily="18" charset="0"/>
              </a:rPr>
              <a:t>​</a:t>
            </a:r>
            <a:endParaRPr lang="nb-NO" sz="1800">
              <a:effectLst/>
              <a:latin typeface="Times New Roman" panose="02020603050405020304" pitchFamily="18" charset="0"/>
              <a:ea typeface="Times New Roman" panose="02020603050405020304" pitchFamily="18" charset="0"/>
            </a:endParaRPr>
          </a:p>
          <a:p>
            <a:pPr fontAlgn="base"/>
            <a:r>
              <a:rPr lang="nb-NO" sz="1800">
                <a:solidFill>
                  <a:srgbClr val="1C325D"/>
                </a:solidFill>
                <a:effectLst/>
                <a:latin typeface="Arial" panose="020B0604020202020204" pitchFamily="34" charset="0"/>
                <a:ea typeface="Times New Roman" panose="02020603050405020304" pitchFamily="18" charset="0"/>
              </a:rPr>
              <a:t>Laura fikk støtte fra SOS­ barnebyer slik at hun kunne ut­vide utvalget i </a:t>
            </a:r>
            <a:r>
              <a:rPr lang="nb-NO" sz="1800">
                <a:effectLst/>
                <a:latin typeface="Times New Roman" panose="02020603050405020304" pitchFamily="18" charset="0"/>
                <a:ea typeface="Times New Roman" panose="02020603050405020304" pitchFamily="18" charset="0"/>
              </a:rPr>
              <a:t>markedsboden, i tillegg til at hun fikk dekket skolepengene for barna. Etter hvert så hun muligheter for å øke inntekten ved å tilberede og selge varm lunsj på markedet. Nå tjen­er hun nok til å dekke barnas behov, i tillegg til at hun betaler skolepengene for søsteren på 18, som snart er ferdig med videregående skole.</a:t>
            </a:r>
            <a:r>
              <a:rPr lang="nb-NO" sz="1800">
                <a:solidFill>
                  <a:srgbClr val="1C325D"/>
                </a:solidFill>
                <a:effectLst/>
                <a:latin typeface="Arial" panose="020B0604020202020204" pitchFamily="34" charset="0"/>
                <a:ea typeface="Times New Roman" panose="02020603050405020304" pitchFamily="18" charset="0"/>
              </a:rPr>
              <a:t>​</a:t>
            </a:r>
            <a:r>
              <a:rPr lang="nb-NO" sz="1800">
                <a:effectLst/>
                <a:latin typeface="Times New Roman" panose="02020603050405020304" pitchFamily="18" charset="0"/>
                <a:ea typeface="Times New Roman" panose="02020603050405020304" pitchFamily="18" charset="0"/>
              </a:rPr>
              <a:t> Hun har også deltatt på flere workshops om foreldreskap, barns rettigheter og kjønnsbasert vold, i regi av SOS-barnebyer, og selv blitt en aktiv pådriver for bevissthet rundt disse temaene i lokalsamfunnet og driver aktiv påvirkningsarbeid selv.</a:t>
            </a:r>
          </a:p>
          <a:p>
            <a:endParaRPr lang="nb-NO" noProof="0"/>
          </a:p>
        </p:txBody>
      </p:sp>
      <p:sp>
        <p:nvSpPr>
          <p:cNvPr id="4" name="Plassholder for lysbildenummer 3"/>
          <p:cNvSpPr>
            <a:spLocks noGrp="1"/>
          </p:cNvSpPr>
          <p:nvPr>
            <p:ph type="sldNum" sz="quarter" idx="5"/>
          </p:nvPr>
        </p:nvSpPr>
        <p:spPr/>
        <p:txBody>
          <a:bodyPr/>
          <a:lstStyle/>
          <a:p>
            <a:fld id="{23CEB3B7-01EC-CD43-B8DE-52282F63D2A6}" type="slidenum">
              <a:rPr lang="en-GB" smtClean="0"/>
              <a:t>9</a:t>
            </a:fld>
            <a:endParaRPr lang="en-GB"/>
          </a:p>
        </p:txBody>
      </p:sp>
    </p:spTree>
    <p:extLst>
      <p:ext uri="{BB962C8B-B14F-4D97-AF65-F5344CB8AC3E}">
        <p14:creationId xmlns:p14="http://schemas.microsoft.com/office/powerpoint/2010/main" val="308865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Light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D697A6-CAC5-492C-8803-3C71020929F4}"/>
              </a:ext>
            </a:extLst>
          </p:cNvPr>
          <p:cNvSpPr>
            <a:spLocks noGrp="1"/>
          </p:cNvSpPr>
          <p:nvPr>
            <p:ph type="pic" sz="quarter" idx="10"/>
          </p:nvPr>
        </p:nvSpPr>
        <p:spPr>
          <a:xfrm>
            <a:off x="0" y="0"/>
            <a:ext cx="10103644" cy="6858000"/>
          </a:xfrm>
          <a:prstGeom prst="rect">
            <a:avLst/>
          </a:prstGeom>
          <a:pattFill prst="pct90">
            <a:fgClr>
              <a:srgbClr val="00A3E6"/>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11397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rved Background - Blue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4CDFC-6A53-B146-B138-62CBFEED7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pic>
        <p:nvPicPr>
          <p:cNvPr id="7" name="Picture 6">
            <a:extLst>
              <a:ext uri="{FF2B5EF4-FFF2-40B4-BE49-F238E27FC236}">
                <a16:creationId xmlns:a16="http://schemas.microsoft.com/office/drawing/2014/main" id="{172A963B-D27A-704C-A223-1D78AE1D5BD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9"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05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rved Background - Blue Line 2">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36723B-2835-5C4D-98E1-6941C694F37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833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CFC42-5260-D947-9AF7-02CF449F6ED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365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20%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EF2A1A-C5DD-B043-8DF5-290AB37F956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4060AEFB-A833-FC4A-ACDD-48A63A8E203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9BC691-B8FD-1A4F-B186-0E42B1DEE1E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7"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18899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rved Background - Red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B206D2-A0F4-924E-91C3-E7D16B897B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91" cy="6854400"/>
          </a:xfrm>
          <a:prstGeom prst="rect">
            <a:avLst/>
          </a:prstGeom>
        </p:spPr>
      </p:pic>
      <p:cxnSp>
        <p:nvCxnSpPr>
          <p:cNvPr id="6" name="Straight Connector 5">
            <a:extLst>
              <a:ext uri="{FF2B5EF4-FFF2-40B4-BE49-F238E27FC236}">
                <a16:creationId xmlns:a16="http://schemas.microsoft.com/office/drawing/2014/main" id="{969662E3-06CA-494E-BD2C-F00F86D57FE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099873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rved Background 2 - Red Line">
    <p:bg>
      <p:bgPr>
        <a:solidFill>
          <a:srgbClr val="BAE3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43A62-60BA-5244-833C-69347AA5C1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4" y="1805"/>
            <a:ext cx="12181971" cy="6854389"/>
          </a:xfrm>
          <a:prstGeom prst="rect">
            <a:avLst/>
          </a:prstGeom>
        </p:spPr>
      </p:pic>
      <p:cxnSp>
        <p:nvCxnSpPr>
          <p:cNvPr id="6" name="Straight Connector 5">
            <a:extLst>
              <a:ext uri="{FF2B5EF4-FFF2-40B4-BE49-F238E27FC236}">
                <a16:creationId xmlns:a16="http://schemas.microsoft.com/office/drawing/2014/main" id="{F2FFDB34-9354-0942-8AF3-0FBE617AE85A}"/>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25142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 Red Lin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F58ECC-C0E9-4101-AF43-504BD4C2B73F}"/>
              </a:ext>
            </a:extLst>
          </p:cNvPr>
          <p:cNvSpPr>
            <a:spLocks noGrp="1"/>
          </p:cNvSpPr>
          <p:nvPr>
            <p:ph type="pic" sz="quarter" idx="10"/>
          </p:nvPr>
        </p:nvSpPr>
        <p:spPr>
          <a:xfrm>
            <a:off x="715010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CBFC538E-1713-2B48-9F09-9DD1EF426740}"/>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6630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570646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35D3107E-5E40-BC42-A4D2-0C16BDA63C33}"/>
              </a:ext>
            </a:extLst>
          </p:cNvPr>
          <p:cNvSpPr>
            <a:spLocks noGrp="1"/>
          </p:cNvSpPr>
          <p:nvPr>
            <p:ph type="pic" sz="quarter" idx="10"/>
          </p:nvPr>
        </p:nvSpPr>
        <p:spPr>
          <a:xfrm flipH="1">
            <a:off x="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895847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 Pictur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B9C6993-412F-443D-8766-D0ED78E55E09}"/>
              </a:ext>
            </a:extLst>
          </p:cNvPr>
          <p:cNvSpPr>
            <a:spLocks noGrp="1"/>
          </p:cNvSpPr>
          <p:nvPr>
            <p:ph type="pic" sz="quarter" idx="10"/>
          </p:nvPr>
        </p:nvSpPr>
        <p:spPr>
          <a:xfrm>
            <a:off x="0" y="1476376"/>
            <a:ext cx="5294048" cy="5375787"/>
          </a:xfrm>
          <a:custGeom>
            <a:avLst/>
            <a:gdLst>
              <a:gd name="connsiteX0" fmla="*/ 0 w 5294048"/>
              <a:gd name="connsiteY0" fmla="*/ 0 h 5375787"/>
              <a:gd name="connsiteX1" fmla="*/ 3290788 w 5294048"/>
              <a:gd name="connsiteY1" fmla="*/ 0 h 5375787"/>
              <a:gd name="connsiteX2" fmla="*/ 5294048 w 5294048"/>
              <a:gd name="connsiteY2" fmla="*/ 2011002 h 5375787"/>
              <a:gd name="connsiteX3" fmla="*/ 5294048 w 5294048"/>
              <a:gd name="connsiteY3" fmla="*/ 5375787 h 5375787"/>
              <a:gd name="connsiteX4" fmla="*/ 0 w 5294048"/>
              <a:gd name="connsiteY4" fmla="*/ 5375787 h 53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048" h="5375787">
                <a:moveTo>
                  <a:pt x="0" y="0"/>
                </a:moveTo>
                <a:lnTo>
                  <a:pt x="3290788" y="0"/>
                </a:lnTo>
                <a:cubicBezTo>
                  <a:pt x="4791297" y="0"/>
                  <a:pt x="5294048" y="502750"/>
                  <a:pt x="5294048" y="2011002"/>
                </a:cubicBezTo>
                <a:lnTo>
                  <a:pt x="5294048" y="5375787"/>
                </a:lnTo>
                <a:lnTo>
                  <a:pt x="0" y="5375787"/>
                </a:lnTo>
                <a:close/>
              </a:path>
            </a:pathLst>
          </a:custGeom>
          <a:pattFill prst="pct90">
            <a:fgClr>
              <a:srgbClr val="00A1DF"/>
            </a:fgClr>
            <a:bgClr>
              <a:schemeClr val="bg1"/>
            </a:bgClr>
          </a:pattFill>
        </p:spPr>
        <p:txBody>
          <a:bodyPr wrap="square">
            <a:noAutofit/>
          </a:bodyPr>
          <a:lstStyle/>
          <a:p>
            <a:r>
              <a:rPr lang="en-US"/>
              <a:t>Click icon to add picture</a:t>
            </a:r>
          </a:p>
        </p:txBody>
      </p: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en-US"/>
              <a:t>Click to edit Master title style</a:t>
            </a:r>
            <a:endParaRPr lang="de-DE"/>
          </a:p>
        </p:txBody>
      </p:sp>
    </p:spTree>
    <p:extLst>
      <p:ext uri="{BB962C8B-B14F-4D97-AF65-F5344CB8AC3E}">
        <p14:creationId xmlns:p14="http://schemas.microsoft.com/office/powerpoint/2010/main" val="1667118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t Picture - Red Lin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952138-E336-4C8E-8B93-5096A9053A46}"/>
              </a:ext>
            </a:extLst>
          </p:cNvPr>
          <p:cNvSpPr>
            <a:spLocks noGrp="1"/>
          </p:cNvSpPr>
          <p:nvPr>
            <p:ph type="pic" sz="quarter" idx="10"/>
          </p:nvPr>
        </p:nvSpPr>
        <p:spPr>
          <a:xfrm>
            <a:off x="6420370" y="1467756"/>
            <a:ext cx="5770994" cy="5384396"/>
          </a:xfrm>
          <a:custGeom>
            <a:avLst/>
            <a:gdLst>
              <a:gd name="connsiteX0" fmla="*/ 2006467 w 5770994"/>
              <a:gd name="connsiteY0" fmla="*/ 0 h 5384396"/>
              <a:gd name="connsiteX1" fmla="*/ 5770994 w 5770994"/>
              <a:gd name="connsiteY1" fmla="*/ 0 h 5384396"/>
              <a:gd name="connsiteX2" fmla="*/ 5770994 w 5770994"/>
              <a:gd name="connsiteY2" fmla="*/ 5384396 h 5384396"/>
              <a:gd name="connsiteX3" fmla="*/ 0 w 5770994"/>
              <a:gd name="connsiteY3" fmla="*/ 5384396 h 5384396"/>
              <a:gd name="connsiteX4" fmla="*/ 0 w 5770994"/>
              <a:gd name="connsiteY4" fmla="*/ 2014222 h 5384396"/>
              <a:gd name="connsiteX5" fmla="*/ 2006467 w 5770994"/>
              <a:gd name="connsiteY5" fmla="*/ 0 h 53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994" h="5384396">
                <a:moveTo>
                  <a:pt x="2006467" y="0"/>
                </a:moveTo>
                <a:lnTo>
                  <a:pt x="5770994" y="0"/>
                </a:lnTo>
                <a:lnTo>
                  <a:pt x="5770994" y="5384396"/>
                </a:lnTo>
                <a:lnTo>
                  <a:pt x="0" y="5384396"/>
                </a:lnTo>
                <a:lnTo>
                  <a:pt x="0" y="2014222"/>
                </a:lnTo>
                <a:cubicBezTo>
                  <a:pt x="0" y="503556"/>
                  <a:pt x="503556" y="0"/>
                  <a:pt x="2006467" y="0"/>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ED864571-002F-6A43-AA86-9BA11DA6E659}"/>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78535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Slide - Blue Line">
    <p:bg>
      <p:bgPr>
        <a:solidFill>
          <a:srgbClr val="BAE3F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96EA17-98EF-4266-A5D9-D08803AF37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5" name="Straight Connector 4">
            <a:extLst>
              <a:ext uri="{FF2B5EF4-FFF2-40B4-BE49-F238E27FC236}">
                <a16:creationId xmlns:a16="http://schemas.microsoft.com/office/drawing/2014/main" id="{9087A654-9EBF-D54F-8AA9-B2E69CA06B84}"/>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9"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5796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Blue - Red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128866-665D-544E-8CFC-E8E282C6F3F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3787480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Blue - Blue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71159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bar">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96D52-F0D5-4152-88B2-A2350D5ECEEE}"/>
              </a:ext>
            </a:extLst>
          </p:cNvPr>
          <p:cNvSpPr/>
          <p:nvPr userDrawn="1"/>
        </p:nvSpPr>
        <p:spPr>
          <a:xfrm>
            <a:off x="5511800" y="0"/>
            <a:ext cx="668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9A988D-670F-42AA-8297-60A55404C77A}"/>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245234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A336D0-9B79-1049-8179-A329CF9447C4}"/>
              </a:ext>
            </a:extLst>
          </p:cNvPr>
          <p:cNvGrpSpPr/>
          <p:nvPr userDrawn="1"/>
        </p:nvGrpSpPr>
        <p:grpSpPr>
          <a:xfrm>
            <a:off x="1890007" y="1499027"/>
            <a:ext cx="2056487" cy="2056487"/>
            <a:chOff x="397601" y="2709333"/>
            <a:chExt cx="2380654" cy="2380654"/>
          </a:xfrm>
        </p:grpSpPr>
        <p:sp>
          <p:nvSpPr>
            <p:cNvPr id="4" name="Rounded Rectangle 3">
              <a:extLst>
                <a:ext uri="{FF2B5EF4-FFF2-40B4-BE49-F238E27FC236}">
                  <a16:creationId xmlns:a16="http://schemas.microsoft.com/office/drawing/2014/main" id="{CA96BCB5-93DE-A04F-B838-B44E47D8B8B9}"/>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 name="Rounded Rectangle 4">
              <a:extLst>
                <a:ext uri="{FF2B5EF4-FFF2-40B4-BE49-F238E27FC236}">
                  <a16:creationId xmlns:a16="http://schemas.microsoft.com/office/drawing/2014/main" id="{4A810D3C-6EF5-D541-B7AA-F97040DACBC1}"/>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6" name="Group 5">
            <a:extLst>
              <a:ext uri="{FF2B5EF4-FFF2-40B4-BE49-F238E27FC236}">
                <a16:creationId xmlns:a16="http://schemas.microsoft.com/office/drawing/2014/main" id="{A8043B1E-6C53-5E45-8791-F3CF114308A4}"/>
              </a:ext>
            </a:extLst>
          </p:cNvPr>
          <p:cNvGrpSpPr/>
          <p:nvPr userDrawn="1"/>
        </p:nvGrpSpPr>
        <p:grpSpPr>
          <a:xfrm>
            <a:off x="4157831" y="3771374"/>
            <a:ext cx="2056487" cy="2056487"/>
            <a:chOff x="397601" y="2709333"/>
            <a:chExt cx="2380654" cy="2380654"/>
          </a:xfrm>
        </p:grpSpPr>
        <p:sp>
          <p:nvSpPr>
            <p:cNvPr id="7" name="Rounded Rectangle 6">
              <a:extLst>
                <a:ext uri="{FF2B5EF4-FFF2-40B4-BE49-F238E27FC236}">
                  <a16:creationId xmlns:a16="http://schemas.microsoft.com/office/drawing/2014/main" id="{E3BCF8A6-4476-0C4C-ABCD-231440580C77}"/>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 name="Rounded Rectangle 4">
              <a:extLst>
                <a:ext uri="{FF2B5EF4-FFF2-40B4-BE49-F238E27FC236}">
                  <a16:creationId xmlns:a16="http://schemas.microsoft.com/office/drawing/2014/main" id="{4B693488-79CA-4E41-BB5B-6E0650589439}"/>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9" name="Group 8">
            <a:extLst>
              <a:ext uri="{FF2B5EF4-FFF2-40B4-BE49-F238E27FC236}">
                <a16:creationId xmlns:a16="http://schemas.microsoft.com/office/drawing/2014/main" id="{BAD4CBF5-457F-3840-97DF-42ADB1BE4DF4}"/>
              </a:ext>
            </a:extLst>
          </p:cNvPr>
          <p:cNvGrpSpPr/>
          <p:nvPr userDrawn="1"/>
        </p:nvGrpSpPr>
        <p:grpSpPr>
          <a:xfrm>
            <a:off x="6420446" y="1499027"/>
            <a:ext cx="2056487" cy="2056487"/>
            <a:chOff x="397601" y="2709333"/>
            <a:chExt cx="2380654" cy="2380654"/>
          </a:xfrm>
        </p:grpSpPr>
        <p:sp>
          <p:nvSpPr>
            <p:cNvPr id="10" name="Rounded Rectangle 9">
              <a:extLst>
                <a:ext uri="{FF2B5EF4-FFF2-40B4-BE49-F238E27FC236}">
                  <a16:creationId xmlns:a16="http://schemas.microsoft.com/office/drawing/2014/main" id="{D0B09DB5-635F-9C4E-8CAA-223AEB492B65}"/>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a:extLst>
                <a:ext uri="{FF2B5EF4-FFF2-40B4-BE49-F238E27FC236}">
                  <a16:creationId xmlns:a16="http://schemas.microsoft.com/office/drawing/2014/main" id="{1CC7329E-4678-B541-8260-E9E095DC927B}"/>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12" name="Group 11">
            <a:extLst>
              <a:ext uri="{FF2B5EF4-FFF2-40B4-BE49-F238E27FC236}">
                <a16:creationId xmlns:a16="http://schemas.microsoft.com/office/drawing/2014/main" id="{F785EC8D-4F31-2A45-9C07-00D069CEF8FB}"/>
              </a:ext>
            </a:extLst>
          </p:cNvPr>
          <p:cNvGrpSpPr/>
          <p:nvPr userDrawn="1"/>
        </p:nvGrpSpPr>
        <p:grpSpPr>
          <a:xfrm>
            <a:off x="8688267" y="3771374"/>
            <a:ext cx="2056487" cy="2056487"/>
            <a:chOff x="397601" y="2709333"/>
            <a:chExt cx="2380654" cy="2380654"/>
          </a:xfrm>
        </p:grpSpPr>
        <p:sp>
          <p:nvSpPr>
            <p:cNvPr id="13" name="Rounded Rectangle 12">
              <a:extLst>
                <a:ext uri="{FF2B5EF4-FFF2-40B4-BE49-F238E27FC236}">
                  <a16:creationId xmlns:a16="http://schemas.microsoft.com/office/drawing/2014/main" id="{74EC88FA-02A9-3540-B73D-DED4547E412F}"/>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4" name="Rounded Rectangle 4">
              <a:extLst>
                <a:ext uri="{FF2B5EF4-FFF2-40B4-BE49-F238E27FC236}">
                  <a16:creationId xmlns:a16="http://schemas.microsoft.com/office/drawing/2014/main" id="{E03CF870-E5F3-4943-8B0D-ABF756018D54}"/>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sp>
        <p:nvSpPr>
          <p:cNvPr id="15" name="Picture Placeholder 3">
            <a:extLst>
              <a:ext uri="{FF2B5EF4-FFF2-40B4-BE49-F238E27FC236}">
                <a16:creationId xmlns:a16="http://schemas.microsoft.com/office/drawing/2014/main" id="{29BBFC5F-F7B1-4D63-B763-CED518BBDCA7}"/>
              </a:ext>
            </a:extLst>
          </p:cNvPr>
          <p:cNvSpPr>
            <a:spLocks noGrp="1"/>
          </p:cNvSpPr>
          <p:nvPr>
            <p:ph type="pic" sz="quarter" idx="10"/>
          </p:nvPr>
        </p:nvSpPr>
        <p:spPr>
          <a:xfrm>
            <a:off x="4157831" y="149902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7" name="Picture Placeholder 3">
            <a:extLst>
              <a:ext uri="{FF2B5EF4-FFF2-40B4-BE49-F238E27FC236}">
                <a16:creationId xmlns:a16="http://schemas.microsoft.com/office/drawing/2014/main" id="{29BBFC5F-F7B1-4D63-B763-CED518BBDCA7}"/>
              </a:ext>
            </a:extLst>
          </p:cNvPr>
          <p:cNvSpPr>
            <a:spLocks noGrp="1"/>
          </p:cNvSpPr>
          <p:nvPr>
            <p:ph type="pic" sz="quarter" idx="11"/>
          </p:nvPr>
        </p:nvSpPr>
        <p:spPr>
          <a:xfrm>
            <a:off x="1890006" y="376248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8" name="Picture Placeholder 3">
            <a:extLst>
              <a:ext uri="{FF2B5EF4-FFF2-40B4-BE49-F238E27FC236}">
                <a16:creationId xmlns:a16="http://schemas.microsoft.com/office/drawing/2014/main" id="{29BBFC5F-F7B1-4D63-B763-CED518BBDCA7}"/>
              </a:ext>
            </a:extLst>
          </p:cNvPr>
          <p:cNvSpPr>
            <a:spLocks noGrp="1"/>
          </p:cNvSpPr>
          <p:nvPr>
            <p:ph type="pic" sz="quarter" idx="12"/>
          </p:nvPr>
        </p:nvSpPr>
        <p:spPr>
          <a:xfrm>
            <a:off x="6420442" y="3771374"/>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9" name="Picture Placeholder 3">
            <a:extLst>
              <a:ext uri="{FF2B5EF4-FFF2-40B4-BE49-F238E27FC236}">
                <a16:creationId xmlns:a16="http://schemas.microsoft.com/office/drawing/2014/main" id="{29BBFC5F-F7B1-4D63-B763-CED518BBDCA7}"/>
              </a:ext>
            </a:extLst>
          </p:cNvPr>
          <p:cNvSpPr>
            <a:spLocks noGrp="1"/>
          </p:cNvSpPr>
          <p:nvPr>
            <p:ph type="pic" sz="quarter" idx="13"/>
          </p:nvPr>
        </p:nvSpPr>
        <p:spPr>
          <a:xfrm>
            <a:off x="8683061" y="149902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20"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21" name="Straight Connector 20">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967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 Light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D697A6-CAC5-492C-8803-3C71020929F4}"/>
              </a:ext>
            </a:extLst>
          </p:cNvPr>
          <p:cNvSpPr>
            <a:spLocks noGrp="1"/>
          </p:cNvSpPr>
          <p:nvPr>
            <p:ph type="pic" sz="quarter" idx="10"/>
          </p:nvPr>
        </p:nvSpPr>
        <p:spPr>
          <a:xfrm>
            <a:off x="0" y="0"/>
            <a:ext cx="10103644" cy="6858000"/>
          </a:xfrm>
          <a:prstGeom prst="rect">
            <a:avLst/>
          </a:prstGeom>
          <a:pattFill prst="pct90">
            <a:fgClr>
              <a:srgbClr val="00A3E6"/>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69809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Slide - Blue Line">
    <p:bg>
      <p:bgPr>
        <a:solidFill>
          <a:srgbClr val="BAE3F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96EA17-98EF-4266-A5D9-D08803AF37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5" name="Straight Connector 4">
            <a:extLst>
              <a:ext uri="{FF2B5EF4-FFF2-40B4-BE49-F238E27FC236}">
                <a16:creationId xmlns:a16="http://schemas.microsoft.com/office/drawing/2014/main" id="{9087A654-9EBF-D54F-8AA9-B2E69CA06B84}"/>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9"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8275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in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310600"/>
            <a:ext cx="12192000" cy="487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4FE2F2-82CA-0C4B-80A4-77EAC5F6B57D}"/>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Slide Number Placeholder 2">
            <a:extLst>
              <a:ext uri="{FF2B5EF4-FFF2-40B4-BE49-F238E27FC236}">
                <a16:creationId xmlns:a16="http://schemas.microsoft.com/office/drawing/2014/main" id="{1F101E64-DFD5-7044-A502-BBB107592054}"/>
              </a:ext>
            </a:extLst>
          </p:cNvPr>
          <p:cNvSpPr txBox="1">
            <a:spLocks/>
          </p:cNvSpPr>
          <p:nvPr userDrawn="1"/>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a:t>
            </a:fld>
            <a:endParaRPr lang="en-GB"/>
          </a:p>
        </p:txBody>
      </p:sp>
      <p:sp>
        <p:nvSpPr>
          <p:cNvPr id="17" name="Slide Number Placeholder 1">
            <a:extLst>
              <a:ext uri="{FF2B5EF4-FFF2-40B4-BE49-F238E27FC236}">
                <a16:creationId xmlns:a16="http://schemas.microsoft.com/office/drawing/2014/main" id="{712EB7CB-3981-5348-A1D2-B4D63A93002A}"/>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a:t>
            </a:fld>
            <a:endParaRPr lang="en-GB">
              <a:solidFill>
                <a:schemeClr val="bg1"/>
              </a:solidFill>
            </a:endParaRPr>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888588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mall Photo and Bubbl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1BD4B0C-F7D6-4321-8917-658CB7D74A5C}"/>
              </a:ext>
            </a:extLst>
          </p:cNvPr>
          <p:cNvSpPr>
            <a:spLocks noGrp="1"/>
          </p:cNvSpPr>
          <p:nvPr>
            <p:ph type="pic" sz="quarter" idx="10"/>
          </p:nvPr>
        </p:nvSpPr>
        <p:spPr>
          <a:xfrm>
            <a:off x="8972550" y="0"/>
            <a:ext cx="3219450" cy="6858000"/>
          </a:xfrm>
          <a:prstGeom prst="rect">
            <a:avLst/>
          </a:prstGeom>
          <a:pattFill prst="pct90">
            <a:fgClr>
              <a:srgbClr val="00A3E6"/>
            </a:fgClr>
            <a:bgClr>
              <a:schemeClr val="bg1"/>
            </a:bgClr>
          </a:pattFill>
        </p:spPr>
        <p:txBody>
          <a:bodyPr/>
          <a:lstStyle/>
          <a:p>
            <a:r>
              <a:rPr lang="en-US"/>
              <a:t>Click icon to add picture</a:t>
            </a:r>
          </a:p>
        </p:txBody>
      </p:sp>
      <p:cxnSp>
        <p:nvCxnSpPr>
          <p:cNvPr id="6" name="Straight Connector 5">
            <a:extLst>
              <a:ext uri="{FF2B5EF4-FFF2-40B4-BE49-F238E27FC236}">
                <a16:creationId xmlns:a16="http://schemas.microsoft.com/office/drawing/2014/main" id="{F9A0B7B5-CCEA-4249-B93A-BD7100F0CF57}"/>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663019" y="263525"/>
            <a:ext cx="7507314"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553648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ullets red line">
    <p:bg>
      <p:bgPr>
        <a:solidFill>
          <a:srgbClr val="BAE3F9"/>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D1D399-DF14-1A47-B1F9-E8D6D59477E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88343" y="1368698"/>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cxnSp>
        <p:nvCxnSpPr>
          <p:cNvPr id="6" name="Straight Connector 5">
            <a:extLst>
              <a:ext uri="{FF2B5EF4-FFF2-40B4-BE49-F238E27FC236}">
                <a16:creationId xmlns:a16="http://schemas.microsoft.com/office/drawing/2014/main" id="{F2733F11-E416-1F48-8749-7C24DD51E026}"/>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3393188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enter Bubb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40E3C4-70AC-4B86-B2DD-22CA70C0B77A}"/>
              </a:ext>
            </a:extLst>
          </p:cNvPr>
          <p:cNvSpPr>
            <a:spLocks noGrp="1"/>
          </p:cNvSpPr>
          <p:nvPr>
            <p:ph type="pic" sz="quarter" idx="10"/>
          </p:nvPr>
        </p:nvSpPr>
        <p:spPr>
          <a:xfrm>
            <a:off x="-1" y="0"/>
            <a:ext cx="6096001" cy="6858000"/>
          </a:xfrm>
          <a:prstGeom prst="rect">
            <a:avLst/>
          </a:prstGeom>
          <a:pattFill prst="pct90">
            <a:fgClr>
              <a:srgbClr val="00A3E6"/>
            </a:fgClr>
            <a:bgClr>
              <a:schemeClr val="bg1"/>
            </a:bgClr>
          </a:pattFill>
        </p:spPr>
        <p:txBody>
          <a:bodyPr/>
          <a:lstStyle/>
          <a:p>
            <a:r>
              <a:rPr lang="en-US"/>
              <a:t>Click icon to add picture</a:t>
            </a:r>
          </a:p>
        </p:txBody>
      </p:sp>
      <p:sp>
        <p:nvSpPr>
          <p:cNvPr id="3" name="Title Placeholder 1"/>
          <p:cNvSpPr>
            <a:spLocks noGrp="1"/>
          </p:cNvSpPr>
          <p:nvPr>
            <p:ph type="title"/>
          </p:nvPr>
        </p:nvSpPr>
        <p:spPr>
          <a:xfrm>
            <a:off x="6471152"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5"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6471152" y="1874837"/>
            <a:ext cx="4173123"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435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in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310600"/>
            <a:ext cx="12192000" cy="487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4FE2F2-82CA-0C4B-80A4-77EAC5F6B57D}"/>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Slide Number Placeholder 2">
            <a:extLst>
              <a:ext uri="{FF2B5EF4-FFF2-40B4-BE49-F238E27FC236}">
                <a16:creationId xmlns:a16="http://schemas.microsoft.com/office/drawing/2014/main" id="{1F101E64-DFD5-7044-A502-BBB107592054}"/>
              </a:ext>
            </a:extLst>
          </p:cNvPr>
          <p:cNvSpPr txBox="1">
            <a:spLocks/>
          </p:cNvSpPr>
          <p:nvPr userDrawn="1"/>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a:t>
            </a:fld>
            <a:endParaRPr lang="en-GB"/>
          </a:p>
        </p:txBody>
      </p:sp>
      <p:sp>
        <p:nvSpPr>
          <p:cNvPr id="17" name="Slide Number Placeholder 1">
            <a:extLst>
              <a:ext uri="{FF2B5EF4-FFF2-40B4-BE49-F238E27FC236}">
                <a16:creationId xmlns:a16="http://schemas.microsoft.com/office/drawing/2014/main" id="{712EB7CB-3981-5348-A1D2-B4D63A93002A}"/>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a:t>
            </a:fld>
            <a:endParaRPr lang="en-GB">
              <a:solidFill>
                <a:schemeClr val="bg1"/>
              </a:solidFill>
            </a:endParaRPr>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601268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mall Photo and Bubble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8C22ECB-B013-4F11-BBE8-E26190D4706B}"/>
              </a:ext>
            </a:extLst>
          </p:cNvPr>
          <p:cNvSpPr>
            <a:spLocks noGrp="1"/>
          </p:cNvSpPr>
          <p:nvPr>
            <p:ph type="pic" sz="quarter" idx="10"/>
          </p:nvPr>
        </p:nvSpPr>
        <p:spPr>
          <a:xfrm>
            <a:off x="0" y="0"/>
            <a:ext cx="3473450" cy="6858000"/>
          </a:xfrm>
          <a:prstGeom prst="rect">
            <a:avLst/>
          </a:prstGeom>
          <a:pattFill prst="pct90">
            <a:fgClr>
              <a:srgbClr val="00A3E6"/>
            </a:fgClr>
            <a:bgClr>
              <a:schemeClr val="bg1"/>
            </a:bgClr>
          </a:pattFill>
        </p:spPr>
        <p:txBody>
          <a:bodyPr/>
          <a:lstStyle/>
          <a:p>
            <a:r>
              <a:rPr lang="en-US"/>
              <a:t>Click icon to add picture</a:t>
            </a:r>
          </a:p>
        </p:txBody>
      </p:sp>
      <p:cxnSp>
        <p:nvCxnSpPr>
          <p:cNvPr id="3" name="Straight Connector 2">
            <a:extLst>
              <a:ext uri="{FF2B5EF4-FFF2-40B4-BE49-F238E27FC236}">
                <a16:creationId xmlns:a16="http://schemas.microsoft.com/office/drawing/2014/main" id="{C7B0EDD5-F4DF-4C4E-B30B-BE31CFF3D2A8}"/>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en-US"/>
              <a:t>Click to edit Master title style</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3793067" y="1368698"/>
            <a:ext cx="7622001" cy="436323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5505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lain Slide - Blue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19AA479-0E9F-AC4D-AD71-D946DBBCDBEE}"/>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
        <p:nvSpPr>
          <p:cNvPr id="7"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590751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rge Photo and Bubbl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D1D50500-0F73-46FB-A717-C3E51ACA85E2}"/>
              </a:ext>
            </a:extLst>
          </p:cNvPr>
          <p:cNvSpPr>
            <a:spLocks noGrp="1"/>
          </p:cNvSpPr>
          <p:nvPr>
            <p:ph type="pic" sz="quarter" idx="10"/>
          </p:nvPr>
        </p:nvSpPr>
        <p:spPr>
          <a:xfrm>
            <a:off x="0" y="0"/>
            <a:ext cx="8722519" cy="6858000"/>
          </a:xfrm>
          <a:prstGeom prst="rect">
            <a:avLst/>
          </a:prstGeom>
          <a:pattFill prst="pct90">
            <a:fgClr>
              <a:srgbClr val="00A3E6"/>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59846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in Slide - Red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41447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rved Background - Blue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4CDFC-6A53-B146-B138-62CBFEED7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pic>
        <p:nvPicPr>
          <p:cNvPr id="7" name="Picture 6">
            <a:extLst>
              <a:ext uri="{FF2B5EF4-FFF2-40B4-BE49-F238E27FC236}">
                <a16:creationId xmlns:a16="http://schemas.microsoft.com/office/drawing/2014/main" id="{172A963B-D27A-704C-A223-1D78AE1D5BD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9"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cxnSp>
        <p:nvCxnSpPr>
          <p:cNvPr id="10" name="Straight Connector 9">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356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rved Background - Blue Line 2">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36723B-2835-5C4D-98E1-6941C694F37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249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CFC42-5260-D947-9AF7-02CF449F6ED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8" name="Straight Connector 7">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043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s 20%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EF2A1A-C5DD-B043-8DF5-290AB37F956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4060AEFB-A833-FC4A-ACDD-48A63A8E203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9BC691-B8FD-1A4F-B186-0E42B1DEE1E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
        <p:nvSpPr>
          <p:cNvPr id="7"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416205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rved Background - Red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B206D2-A0F4-924E-91C3-E7D16B897B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91" cy="6854400"/>
          </a:xfrm>
          <a:prstGeom prst="rect">
            <a:avLst/>
          </a:prstGeom>
        </p:spPr>
      </p:pic>
      <p:cxnSp>
        <p:nvCxnSpPr>
          <p:cNvPr id="6" name="Straight Connector 5">
            <a:extLst>
              <a:ext uri="{FF2B5EF4-FFF2-40B4-BE49-F238E27FC236}">
                <a16:creationId xmlns:a16="http://schemas.microsoft.com/office/drawing/2014/main" id="{969662E3-06CA-494E-BD2C-F00F86D57FE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4142397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rved Background 2 - Red Line">
    <p:bg>
      <p:bgPr>
        <a:solidFill>
          <a:srgbClr val="BAE3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43A62-60BA-5244-833C-69347AA5C1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4" y="1805"/>
            <a:ext cx="12181971" cy="6854389"/>
          </a:xfrm>
          <a:prstGeom prst="rect">
            <a:avLst/>
          </a:prstGeom>
        </p:spPr>
      </p:pic>
      <p:cxnSp>
        <p:nvCxnSpPr>
          <p:cNvPr id="6" name="Straight Connector 5">
            <a:extLst>
              <a:ext uri="{FF2B5EF4-FFF2-40B4-BE49-F238E27FC236}">
                <a16:creationId xmlns:a16="http://schemas.microsoft.com/office/drawing/2014/main" id="{F2FFDB34-9354-0942-8AF3-0FBE617AE85A}"/>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76437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mall Photo and Bubbl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1BD4B0C-F7D6-4321-8917-658CB7D74A5C}"/>
              </a:ext>
            </a:extLst>
          </p:cNvPr>
          <p:cNvSpPr>
            <a:spLocks noGrp="1"/>
          </p:cNvSpPr>
          <p:nvPr>
            <p:ph type="pic" sz="quarter" idx="10"/>
          </p:nvPr>
        </p:nvSpPr>
        <p:spPr>
          <a:xfrm>
            <a:off x="8972550" y="0"/>
            <a:ext cx="3219450" cy="6858000"/>
          </a:xfrm>
          <a:prstGeom prst="rect">
            <a:avLst/>
          </a:prstGeom>
          <a:pattFill prst="pct90">
            <a:fgClr>
              <a:srgbClr val="00A3E6"/>
            </a:fgClr>
            <a:bgClr>
              <a:schemeClr val="bg1"/>
            </a:bgClr>
          </a:pattFill>
        </p:spPr>
        <p:txBody>
          <a:bodyPr/>
          <a:lstStyle/>
          <a:p>
            <a:r>
              <a:rPr lang="en-US"/>
              <a:t>Click icon to add picture</a:t>
            </a:r>
          </a:p>
        </p:txBody>
      </p:sp>
      <p:cxnSp>
        <p:nvCxnSpPr>
          <p:cNvPr id="6" name="Straight Connector 5">
            <a:extLst>
              <a:ext uri="{FF2B5EF4-FFF2-40B4-BE49-F238E27FC236}">
                <a16:creationId xmlns:a16="http://schemas.microsoft.com/office/drawing/2014/main" id="{F9A0B7B5-CCEA-4249-B93A-BD7100F0CF57}"/>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663019" y="263525"/>
            <a:ext cx="7507314"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718269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Slide - Red Lin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F58ECC-C0E9-4101-AF43-504BD4C2B73F}"/>
              </a:ext>
            </a:extLst>
          </p:cNvPr>
          <p:cNvSpPr>
            <a:spLocks noGrp="1"/>
          </p:cNvSpPr>
          <p:nvPr>
            <p:ph type="pic" sz="quarter" idx="10"/>
          </p:nvPr>
        </p:nvSpPr>
        <p:spPr>
          <a:xfrm>
            <a:off x="715010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CBFC538E-1713-2B48-9F09-9DD1EF426740}"/>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6630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2389385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Slid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35D3107E-5E40-BC42-A4D2-0C16BDA63C33}"/>
              </a:ext>
            </a:extLst>
          </p:cNvPr>
          <p:cNvSpPr>
            <a:spLocks noGrp="1"/>
          </p:cNvSpPr>
          <p:nvPr>
            <p:ph type="pic" sz="quarter" idx="10"/>
          </p:nvPr>
        </p:nvSpPr>
        <p:spPr>
          <a:xfrm flipH="1">
            <a:off x="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838340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t Pictur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B9C6993-412F-443D-8766-D0ED78E55E09}"/>
              </a:ext>
            </a:extLst>
          </p:cNvPr>
          <p:cNvSpPr>
            <a:spLocks noGrp="1"/>
          </p:cNvSpPr>
          <p:nvPr>
            <p:ph type="pic" sz="quarter" idx="10"/>
          </p:nvPr>
        </p:nvSpPr>
        <p:spPr>
          <a:xfrm>
            <a:off x="0" y="1476376"/>
            <a:ext cx="5294048" cy="5375787"/>
          </a:xfrm>
          <a:custGeom>
            <a:avLst/>
            <a:gdLst>
              <a:gd name="connsiteX0" fmla="*/ 0 w 5294048"/>
              <a:gd name="connsiteY0" fmla="*/ 0 h 5375787"/>
              <a:gd name="connsiteX1" fmla="*/ 3290788 w 5294048"/>
              <a:gd name="connsiteY1" fmla="*/ 0 h 5375787"/>
              <a:gd name="connsiteX2" fmla="*/ 5294048 w 5294048"/>
              <a:gd name="connsiteY2" fmla="*/ 2011002 h 5375787"/>
              <a:gd name="connsiteX3" fmla="*/ 5294048 w 5294048"/>
              <a:gd name="connsiteY3" fmla="*/ 5375787 h 5375787"/>
              <a:gd name="connsiteX4" fmla="*/ 0 w 5294048"/>
              <a:gd name="connsiteY4" fmla="*/ 5375787 h 53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048" h="5375787">
                <a:moveTo>
                  <a:pt x="0" y="0"/>
                </a:moveTo>
                <a:lnTo>
                  <a:pt x="3290788" y="0"/>
                </a:lnTo>
                <a:cubicBezTo>
                  <a:pt x="4791297" y="0"/>
                  <a:pt x="5294048" y="502750"/>
                  <a:pt x="5294048" y="2011002"/>
                </a:cubicBezTo>
                <a:lnTo>
                  <a:pt x="5294048" y="5375787"/>
                </a:lnTo>
                <a:lnTo>
                  <a:pt x="0" y="5375787"/>
                </a:lnTo>
                <a:close/>
              </a:path>
            </a:pathLst>
          </a:custGeom>
          <a:pattFill prst="pct90">
            <a:fgClr>
              <a:srgbClr val="00A1DF"/>
            </a:fgClr>
            <a:bgClr>
              <a:schemeClr val="bg1"/>
            </a:bgClr>
          </a:pattFill>
        </p:spPr>
        <p:txBody>
          <a:bodyPr wrap="square">
            <a:noAutofit/>
          </a:bodyPr>
          <a:lstStyle/>
          <a:p>
            <a:r>
              <a:rPr lang="en-US"/>
              <a:t>Click icon to add picture</a:t>
            </a:r>
          </a:p>
        </p:txBody>
      </p: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en-US"/>
              <a:t>Click to edit Master title style</a:t>
            </a:r>
            <a:endParaRPr lang="de-DE"/>
          </a:p>
        </p:txBody>
      </p:sp>
    </p:spTree>
    <p:extLst>
      <p:ext uri="{BB962C8B-B14F-4D97-AF65-F5344CB8AC3E}">
        <p14:creationId xmlns:p14="http://schemas.microsoft.com/office/powerpoint/2010/main" val="2185950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t Picture - Red Lin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952138-E336-4C8E-8B93-5096A9053A46}"/>
              </a:ext>
            </a:extLst>
          </p:cNvPr>
          <p:cNvSpPr>
            <a:spLocks noGrp="1"/>
          </p:cNvSpPr>
          <p:nvPr>
            <p:ph type="pic" sz="quarter" idx="10"/>
          </p:nvPr>
        </p:nvSpPr>
        <p:spPr>
          <a:xfrm>
            <a:off x="6420370" y="1467756"/>
            <a:ext cx="5770994" cy="5384396"/>
          </a:xfrm>
          <a:custGeom>
            <a:avLst/>
            <a:gdLst>
              <a:gd name="connsiteX0" fmla="*/ 2006467 w 5770994"/>
              <a:gd name="connsiteY0" fmla="*/ 0 h 5384396"/>
              <a:gd name="connsiteX1" fmla="*/ 5770994 w 5770994"/>
              <a:gd name="connsiteY1" fmla="*/ 0 h 5384396"/>
              <a:gd name="connsiteX2" fmla="*/ 5770994 w 5770994"/>
              <a:gd name="connsiteY2" fmla="*/ 5384396 h 5384396"/>
              <a:gd name="connsiteX3" fmla="*/ 0 w 5770994"/>
              <a:gd name="connsiteY3" fmla="*/ 5384396 h 5384396"/>
              <a:gd name="connsiteX4" fmla="*/ 0 w 5770994"/>
              <a:gd name="connsiteY4" fmla="*/ 2014222 h 5384396"/>
              <a:gd name="connsiteX5" fmla="*/ 2006467 w 5770994"/>
              <a:gd name="connsiteY5" fmla="*/ 0 h 53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994" h="5384396">
                <a:moveTo>
                  <a:pt x="2006467" y="0"/>
                </a:moveTo>
                <a:lnTo>
                  <a:pt x="5770994" y="0"/>
                </a:lnTo>
                <a:lnTo>
                  <a:pt x="5770994" y="5384396"/>
                </a:lnTo>
                <a:lnTo>
                  <a:pt x="0" y="5384396"/>
                </a:lnTo>
                <a:lnTo>
                  <a:pt x="0" y="2014222"/>
                </a:lnTo>
                <a:cubicBezTo>
                  <a:pt x="0" y="503556"/>
                  <a:pt x="503556" y="0"/>
                  <a:pt x="2006467" y="0"/>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ED864571-002F-6A43-AA86-9BA11DA6E659}"/>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994199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ght Blue - Red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128866-665D-544E-8CFC-E8E282C6F3F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728220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Blue - Blue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3841609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tical bar">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96D52-F0D5-4152-88B2-A2350D5ECEEE}"/>
              </a:ext>
            </a:extLst>
          </p:cNvPr>
          <p:cNvSpPr/>
          <p:nvPr userDrawn="1"/>
        </p:nvSpPr>
        <p:spPr>
          <a:xfrm>
            <a:off x="5511800" y="0"/>
            <a:ext cx="668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9A988D-670F-42AA-8297-60A55404C77A}"/>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6047819"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36336115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A336D0-9B79-1049-8179-A329CF9447C4}"/>
              </a:ext>
            </a:extLst>
          </p:cNvPr>
          <p:cNvGrpSpPr/>
          <p:nvPr userDrawn="1"/>
        </p:nvGrpSpPr>
        <p:grpSpPr>
          <a:xfrm>
            <a:off x="1890007" y="1499027"/>
            <a:ext cx="2056487" cy="2056487"/>
            <a:chOff x="397601" y="2709333"/>
            <a:chExt cx="2380654" cy="2380654"/>
          </a:xfrm>
        </p:grpSpPr>
        <p:sp>
          <p:nvSpPr>
            <p:cNvPr id="4" name="Rounded Rectangle 3">
              <a:extLst>
                <a:ext uri="{FF2B5EF4-FFF2-40B4-BE49-F238E27FC236}">
                  <a16:creationId xmlns:a16="http://schemas.microsoft.com/office/drawing/2014/main" id="{CA96BCB5-93DE-A04F-B838-B44E47D8B8B9}"/>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 name="Rounded Rectangle 4">
              <a:extLst>
                <a:ext uri="{FF2B5EF4-FFF2-40B4-BE49-F238E27FC236}">
                  <a16:creationId xmlns:a16="http://schemas.microsoft.com/office/drawing/2014/main" id="{4A810D3C-6EF5-D541-B7AA-F97040DACBC1}"/>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6" name="Group 5">
            <a:extLst>
              <a:ext uri="{FF2B5EF4-FFF2-40B4-BE49-F238E27FC236}">
                <a16:creationId xmlns:a16="http://schemas.microsoft.com/office/drawing/2014/main" id="{A8043B1E-6C53-5E45-8791-F3CF114308A4}"/>
              </a:ext>
            </a:extLst>
          </p:cNvPr>
          <p:cNvGrpSpPr/>
          <p:nvPr userDrawn="1"/>
        </p:nvGrpSpPr>
        <p:grpSpPr>
          <a:xfrm>
            <a:off x="4157831" y="3771374"/>
            <a:ext cx="2056487" cy="2056487"/>
            <a:chOff x="397601" y="2709333"/>
            <a:chExt cx="2380654" cy="2380654"/>
          </a:xfrm>
        </p:grpSpPr>
        <p:sp>
          <p:nvSpPr>
            <p:cNvPr id="7" name="Rounded Rectangle 6">
              <a:extLst>
                <a:ext uri="{FF2B5EF4-FFF2-40B4-BE49-F238E27FC236}">
                  <a16:creationId xmlns:a16="http://schemas.microsoft.com/office/drawing/2014/main" id="{E3BCF8A6-4476-0C4C-ABCD-231440580C77}"/>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 name="Rounded Rectangle 4">
              <a:extLst>
                <a:ext uri="{FF2B5EF4-FFF2-40B4-BE49-F238E27FC236}">
                  <a16:creationId xmlns:a16="http://schemas.microsoft.com/office/drawing/2014/main" id="{4B693488-79CA-4E41-BB5B-6E0650589439}"/>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9" name="Group 8">
            <a:extLst>
              <a:ext uri="{FF2B5EF4-FFF2-40B4-BE49-F238E27FC236}">
                <a16:creationId xmlns:a16="http://schemas.microsoft.com/office/drawing/2014/main" id="{BAD4CBF5-457F-3840-97DF-42ADB1BE4DF4}"/>
              </a:ext>
            </a:extLst>
          </p:cNvPr>
          <p:cNvGrpSpPr/>
          <p:nvPr userDrawn="1"/>
        </p:nvGrpSpPr>
        <p:grpSpPr>
          <a:xfrm>
            <a:off x="6420446" y="1499027"/>
            <a:ext cx="2056487" cy="2056487"/>
            <a:chOff x="397601" y="2709333"/>
            <a:chExt cx="2380654" cy="2380654"/>
          </a:xfrm>
        </p:grpSpPr>
        <p:sp>
          <p:nvSpPr>
            <p:cNvPr id="10" name="Rounded Rectangle 9">
              <a:extLst>
                <a:ext uri="{FF2B5EF4-FFF2-40B4-BE49-F238E27FC236}">
                  <a16:creationId xmlns:a16="http://schemas.microsoft.com/office/drawing/2014/main" id="{D0B09DB5-635F-9C4E-8CAA-223AEB492B65}"/>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a:extLst>
                <a:ext uri="{FF2B5EF4-FFF2-40B4-BE49-F238E27FC236}">
                  <a16:creationId xmlns:a16="http://schemas.microsoft.com/office/drawing/2014/main" id="{1CC7329E-4678-B541-8260-E9E095DC927B}"/>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grpSp>
        <p:nvGrpSpPr>
          <p:cNvPr id="12" name="Group 11">
            <a:extLst>
              <a:ext uri="{FF2B5EF4-FFF2-40B4-BE49-F238E27FC236}">
                <a16:creationId xmlns:a16="http://schemas.microsoft.com/office/drawing/2014/main" id="{F785EC8D-4F31-2A45-9C07-00D069CEF8FB}"/>
              </a:ext>
            </a:extLst>
          </p:cNvPr>
          <p:cNvGrpSpPr/>
          <p:nvPr userDrawn="1"/>
        </p:nvGrpSpPr>
        <p:grpSpPr>
          <a:xfrm>
            <a:off x="8688267" y="3771374"/>
            <a:ext cx="2056487" cy="2056487"/>
            <a:chOff x="397601" y="2709333"/>
            <a:chExt cx="2380654" cy="2380654"/>
          </a:xfrm>
        </p:grpSpPr>
        <p:sp>
          <p:nvSpPr>
            <p:cNvPr id="13" name="Rounded Rectangle 12">
              <a:extLst>
                <a:ext uri="{FF2B5EF4-FFF2-40B4-BE49-F238E27FC236}">
                  <a16:creationId xmlns:a16="http://schemas.microsoft.com/office/drawing/2014/main" id="{74EC88FA-02A9-3540-B73D-DED4547E412F}"/>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4" name="Rounded Rectangle 4">
              <a:extLst>
                <a:ext uri="{FF2B5EF4-FFF2-40B4-BE49-F238E27FC236}">
                  <a16:creationId xmlns:a16="http://schemas.microsoft.com/office/drawing/2014/main" id="{E03CF870-E5F3-4943-8B0D-ABF756018D54}"/>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a:solidFill>
                  <a:schemeClr val="accent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a:p>
              <a:pPr marL="285750" lvl="1" indent="-285750" algn="l" defTabSz="1466850">
                <a:lnSpc>
                  <a:spcPct val="90000"/>
                </a:lnSpc>
                <a:spcBef>
                  <a:spcPct val="0"/>
                </a:spcBef>
                <a:spcAft>
                  <a:spcPct val="15000"/>
                </a:spcAft>
                <a:buNone/>
              </a:pPr>
              <a:endParaRPr lang="en-US" sz="3300" kern="1200">
                <a:solidFill>
                  <a:schemeClr val="tx1"/>
                </a:solidFill>
              </a:endParaRPr>
            </a:p>
          </p:txBody>
        </p:sp>
      </p:grpSp>
      <p:sp>
        <p:nvSpPr>
          <p:cNvPr id="15" name="Picture Placeholder 3">
            <a:extLst>
              <a:ext uri="{FF2B5EF4-FFF2-40B4-BE49-F238E27FC236}">
                <a16:creationId xmlns:a16="http://schemas.microsoft.com/office/drawing/2014/main" id="{29BBFC5F-F7B1-4D63-B763-CED518BBDCA7}"/>
              </a:ext>
            </a:extLst>
          </p:cNvPr>
          <p:cNvSpPr>
            <a:spLocks noGrp="1"/>
          </p:cNvSpPr>
          <p:nvPr>
            <p:ph type="pic" sz="quarter" idx="10"/>
          </p:nvPr>
        </p:nvSpPr>
        <p:spPr>
          <a:xfrm>
            <a:off x="4157831" y="149902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7" name="Picture Placeholder 3">
            <a:extLst>
              <a:ext uri="{FF2B5EF4-FFF2-40B4-BE49-F238E27FC236}">
                <a16:creationId xmlns:a16="http://schemas.microsoft.com/office/drawing/2014/main" id="{29BBFC5F-F7B1-4D63-B763-CED518BBDCA7}"/>
              </a:ext>
            </a:extLst>
          </p:cNvPr>
          <p:cNvSpPr>
            <a:spLocks noGrp="1"/>
          </p:cNvSpPr>
          <p:nvPr>
            <p:ph type="pic" sz="quarter" idx="11"/>
          </p:nvPr>
        </p:nvSpPr>
        <p:spPr>
          <a:xfrm>
            <a:off x="1890006" y="376248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8" name="Picture Placeholder 3">
            <a:extLst>
              <a:ext uri="{FF2B5EF4-FFF2-40B4-BE49-F238E27FC236}">
                <a16:creationId xmlns:a16="http://schemas.microsoft.com/office/drawing/2014/main" id="{29BBFC5F-F7B1-4D63-B763-CED518BBDCA7}"/>
              </a:ext>
            </a:extLst>
          </p:cNvPr>
          <p:cNvSpPr>
            <a:spLocks noGrp="1"/>
          </p:cNvSpPr>
          <p:nvPr>
            <p:ph type="pic" sz="quarter" idx="12"/>
          </p:nvPr>
        </p:nvSpPr>
        <p:spPr>
          <a:xfrm>
            <a:off x="6420442" y="3771374"/>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19" name="Picture Placeholder 3">
            <a:extLst>
              <a:ext uri="{FF2B5EF4-FFF2-40B4-BE49-F238E27FC236}">
                <a16:creationId xmlns:a16="http://schemas.microsoft.com/office/drawing/2014/main" id="{29BBFC5F-F7B1-4D63-B763-CED518BBDCA7}"/>
              </a:ext>
            </a:extLst>
          </p:cNvPr>
          <p:cNvSpPr>
            <a:spLocks noGrp="1"/>
          </p:cNvSpPr>
          <p:nvPr>
            <p:ph type="pic" sz="quarter" idx="13"/>
          </p:nvPr>
        </p:nvSpPr>
        <p:spPr>
          <a:xfrm>
            <a:off x="8683061" y="1499026"/>
            <a:ext cx="2056487" cy="2074261"/>
          </a:xfrm>
          <a:prstGeom prst="rect">
            <a:avLst/>
          </a:prstGeom>
          <a:pattFill prst="pct90">
            <a:fgClr>
              <a:srgbClr val="00A3E6"/>
            </a:fgClr>
            <a:bgClr>
              <a:schemeClr val="bg1"/>
            </a:bgClr>
          </a:pattFill>
        </p:spPr>
        <p:txBody>
          <a:bodyPr/>
          <a:lstStyle>
            <a:lvl1pPr>
              <a:defRPr sz="1400"/>
            </a:lvl1pPr>
          </a:lstStyle>
          <a:p>
            <a:r>
              <a:rPr lang="en-US"/>
              <a:t>Click icon to add picture</a:t>
            </a:r>
          </a:p>
        </p:txBody>
      </p:sp>
      <p:sp>
        <p:nvSpPr>
          <p:cNvPr id="20"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cxnSp>
        <p:nvCxnSpPr>
          <p:cNvPr id="21" name="Straight Connector 20">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084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roposal slide">
    <p:spTree>
      <p:nvGrpSpPr>
        <p:cNvPr id="1" name=""/>
        <p:cNvGrpSpPr/>
        <p:nvPr/>
      </p:nvGrpSpPr>
      <p:grpSpPr>
        <a:xfrm>
          <a:off x="0" y="0"/>
          <a:ext cx="0" cy="0"/>
          <a:chOff x="0" y="0"/>
          <a:chExt cx="0" cy="0"/>
        </a:xfrm>
      </p:grpSpPr>
      <p:sp>
        <p:nvSpPr>
          <p:cNvPr id="40" name="Tijdelijke aanduiding voor afbeelding 39">
            <a:extLst>
              <a:ext uri="{FF2B5EF4-FFF2-40B4-BE49-F238E27FC236}">
                <a16:creationId xmlns:a16="http://schemas.microsoft.com/office/drawing/2014/main" id="{65AB9A71-0766-40CC-ACB7-0F86D544E99D}"/>
              </a:ext>
            </a:extLst>
          </p:cNvPr>
          <p:cNvSpPr>
            <a:spLocks noGrp="1"/>
          </p:cNvSpPr>
          <p:nvPr>
            <p:ph type="pic" sz="quarter" idx="13" hasCustomPrompt="1"/>
          </p:nvPr>
        </p:nvSpPr>
        <p:spPr>
          <a:xfrm>
            <a:off x="0" y="0"/>
            <a:ext cx="12192001" cy="6858001"/>
          </a:xfrm>
          <a:custGeom>
            <a:avLst/>
            <a:gdLst>
              <a:gd name="connsiteX0" fmla="*/ 0 w 12192001"/>
              <a:gd name="connsiteY0" fmla="*/ 0 h 6858001"/>
              <a:gd name="connsiteX1" fmla="*/ 12192001 w 12192001"/>
              <a:gd name="connsiteY1" fmla="*/ 0 h 6858001"/>
              <a:gd name="connsiteX2" fmla="*/ 12192001 w 12192001"/>
              <a:gd name="connsiteY2" fmla="*/ 6858001 h 6858001"/>
              <a:gd name="connsiteX3" fmla="*/ 0 w 1219200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2001" h="6858001">
                <a:moveTo>
                  <a:pt x="0" y="0"/>
                </a:moveTo>
                <a:lnTo>
                  <a:pt x="12192001" y="0"/>
                </a:lnTo>
                <a:lnTo>
                  <a:pt x="12192001" y="6858001"/>
                </a:lnTo>
                <a:lnTo>
                  <a:pt x="0" y="6858001"/>
                </a:lnTo>
                <a:close/>
              </a:path>
            </a:pathLst>
          </a:custGeom>
        </p:spPr>
        <p:txBody>
          <a:bodyPr wrap="square" lIns="180000" tIns="180000">
            <a:noAutofit/>
          </a:bodyPr>
          <a:lstStyle>
            <a:lvl1pPr marL="285750" indent="-285750" algn="l">
              <a:buFont typeface="Arial" panose="020B0604020202020204" pitchFamily="34" charset="0"/>
              <a:buChar char="•"/>
              <a:defRPr>
                <a:solidFill>
                  <a:srgbClr val="868889"/>
                </a:solidFill>
              </a:defRPr>
            </a:lvl1pPr>
          </a:lstStyle>
          <a:p>
            <a:r>
              <a:rPr lang="en-US"/>
              <a:t>Click on the icon below to add an image</a:t>
            </a:r>
            <a:endParaRPr lang="nl-NL"/>
          </a:p>
        </p:txBody>
      </p:sp>
      <p:sp>
        <p:nvSpPr>
          <p:cNvPr id="45" name="Tijdelijke aanduiding voor tekst 44">
            <a:extLst>
              <a:ext uri="{FF2B5EF4-FFF2-40B4-BE49-F238E27FC236}">
                <a16:creationId xmlns:a16="http://schemas.microsoft.com/office/drawing/2014/main" id="{B68EEC77-9444-437B-B037-B8D800D4F97C}"/>
              </a:ext>
            </a:extLst>
          </p:cNvPr>
          <p:cNvSpPr>
            <a:spLocks noGrp="1"/>
          </p:cNvSpPr>
          <p:nvPr>
            <p:ph type="body" sz="quarter" idx="14" hasCustomPrompt="1"/>
          </p:nvPr>
        </p:nvSpPr>
        <p:spPr>
          <a:xfrm>
            <a:off x="6096000" y="390472"/>
            <a:ext cx="5088316" cy="5451387"/>
          </a:xfrm>
          <a:custGeom>
            <a:avLst/>
            <a:gdLst>
              <a:gd name="connsiteX0" fmla="*/ 0 w 5088316"/>
              <a:gd name="connsiteY0" fmla="*/ 0 h 5451387"/>
              <a:gd name="connsiteX1" fmla="*/ 5088316 w 5088316"/>
              <a:gd name="connsiteY1" fmla="*/ 0 h 5451387"/>
              <a:gd name="connsiteX2" fmla="*/ 5088316 w 5088316"/>
              <a:gd name="connsiteY2" fmla="*/ 1536009 h 5451387"/>
              <a:gd name="connsiteX3" fmla="*/ 4409366 w 5088316"/>
              <a:gd name="connsiteY3" fmla="*/ 4939891 h 5451387"/>
              <a:gd name="connsiteX4" fmla="*/ 1687479 w 5088316"/>
              <a:gd name="connsiteY4" fmla="*/ 5451387 h 5451387"/>
              <a:gd name="connsiteX5" fmla="*/ 0 w 5088316"/>
              <a:gd name="connsiteY5" fmla="*/ 5451387 h 545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8316" h="5451387">
                <a:moveTo>
                  <a:pt x="0" y="0"/>
                </a:moveTo>
                <a:lnTo>
                  <a:pt x="5088316" y="0"/>
                </a:lnTo>
                <a:lnTo>
                  <a:pt x="5088316" y="1536009"/>
                </a:lnTo>
                <a:cubicBezTo>
                  <a:pt x="5088316" y="3301887"/>
                  <a:pt x="5089838" y="4354564"/>
                  <a:pt x="4409366" y="4939891"/>
                </a:cubicBezTo>
                <a:cubicBezTo>
                  <a:pt x="3976270" y="5312096"/>
                  <a:pt x="3570575" y="5451387"/>
                  <a:pt x="1687479" y="5451387"/>
                </a:cubicBezTo>
                <a:lnTo>
                  <a:pt x="0" y="5451387"/>
                </a:lnTo>
                <a:close/>
              </a:path>
            </a:pathLst>
          </a:custGeom>
          <a:solidFill>
            <a:schemeClr val="bg1">
              <a:alpha val="90000"/>
            </a:schemeClr>
          </a:solidFill>
        </p:spPr>
        <p:txBody>
          <a:bodyPr wrap="square">
            <a:noAutofit/>
          </a:bodyPr>
          <a:lstStyle>
            <a:lvl1pPr marL="0" indent="0">
              <a:buNone/>
              <a:defRPr/>
            </a:lvl1pPr>
          </a:lstStyle>
          <a:p>
            <a:pPr lvl="0"/>
            <a:r>
              <a:rPr lang="nl-NL"/>
              <a:t>      </a:t>
            </a:r>
          </a:p>
        </p:txBody>
      </p:sp>
      <p:sp>
        <p:nvSpPr>
          <p:cNvPr id="48" name="Tijdelijke aanduiding voor tekst 43">
            <a:extLst>
              <a:ext uri="{FF2B5EF4-FFF2-40B4-BE49-F238E27FC236}">
                <a16:creationId xmlns:a16="http://schemas.microsoft.com/office/drawing/2014/main" id="{17D2592E-5E88-40C6-8DD8-8F4848413DE7}"/>
              </a:ext>
            </a:extLst>
          </p:cNvPr>
          <p:cNvSpPr>
            <a:spLocks noGrp="1"/>
          </p:cNvSpPr>
          <p:nvPr>
            <p:ph type="body" sz="quarter" idx="10" hasCustomPrompt="1"/>
          </p:nvPr>
        </p:nvSpPr>
        <p:spPr>
          <a:xfrm>
            <a:off x="6480158" y="2580501"/>
            <a:ext cx="4320000" cy="893748"/>
          </a:xfrm>
        </p:spPr>
        <p:txBody>
          <a:bodyPr lIns="0" tIns="0" rIns="0" bIns="0">
            <a:noAutofit/>
          </a:bodyPr>
          <a:lstStyle>
            <a:lvl1pPr marL="0" indent="0">
              <a:lnSpc>
                <a:spcPct val="90000"/>
              </a:lnSpc>
              <a:spcBef>
                <a:spcPts val="0"/>
              </a:spcBef>
              <a:buNone/>
              <a:defRPr sz="2400" b="1">
                <a:solidFill>
                  <a:srgbClr val="009EE0"/>
                </a:solidFill>
                <a:latin typeface="Arial" panose="020B0604020202020204" pitchFamily="34" charset="0"/>
                <a:cs typeface="Arial" panose="020B0604020202020204" pitchFamily="34" charset="0"/>
              </a:defRPr>
            </a:lvl1pPr>
            <a:lvl2pPr>
              <a:defRPr sz="2400" b="1">
                <a:solidFill>
                  <a:srgbClr val="009EE0"/>
                </a:solidFill>
              </a:defRPr>
            </a:lvl2pPr>
            <a:lvl3pPr>
              <a:defRPr sz="2400" b="1">
                <a:solidFill>
                  <a:srgbClr val="009EE0"/>
                </a:solidFill>
              </a:defRPr>
            </a:lvl3pPr>
            <a:lvl4pPr>
              <a:defRPr sz="2400" b="1">
                <a:solidFill>
                  <a:srgbClr val="009EE0"/>
                </a:solidFill>
              </a:defRPr>
            </a:lvl4pPr>
            <a:lvl5pPr>
              <a:defRPr sz="2400" b="1">
                <a:solidFill>
                  <a:srgbClr val="009EE0"/>
                </a:solidFill>
              </a:defRPr>
            </a:lvl5pPr>
          </a:lstStyle>
          <a:p>
            <a:pPr lvl="0"/>
            <a:r>
              <a:rPr lang="en-US"/>
              <a:t>Click to edit subtitle style over two rules</a:t>
            </a:r>
            <a:endParaRPr lang="nl-NL"/>
          </a:p>
        </p:txBody>
      </p:sp>
      <p:sp>
        <p:nvSpPr>
          <p:cNvPr id="49" name="Titel 46">
            <a:extLst>
              <a:ext uri="{FF2B5EF4-FFF2-40B4-BE49-F238E27FC236}">
                <a16:creationId xmlns:a16="http://schemas.microsoft.com/office/drawing/2014/main" id="{7E4101DD-2C20-4002-83A4-D408F7679EBF}"/>
              </a:ext>
            </a:extLst>
          </p:cNvPr>
          <p:cNvSpPr>
            <a:spLocks noGrp="1"/>
          </p:cNvSpPr>
          <p:nvPr>
            <p:ph type="title" hasCustomPrompt="1"/>
          </p:nvPr>
        </p:nvSpPr>
        <p:spPr>
          <a:xfrm>
            <a:off x="6480158" y="881125"/>
            <a:ext cx="4320000" cy="1325563"/>
          </a:xfrm>
        </p:spPr>
        <p:txBody>
          <a:bodyPr lIns="0" tIns="0" rIns="0" bIns="0">
            <a:normAutofit/>
          </a:bodyPr>
          <a:lstStyle>
            <a:lvl1pPr>
              <a:lnSpc>
                <a:spcPct val="80000"/>
              </a:lnSpc>
              <a:defRPr sz="4500" b="1">
                <a:solidFill>
                  <a:srgbClr val="009EE0"/>
                </a:solidFill>
                <a:latin typeface="Arial" panose="020B0604020202020204" pitchFamily="34" charset="0"/>
                <a:cs typeface="Arial" panose="020B0604020202020204" pitchFamily="34" charset="0"/>
              </a:defRPr>
            </a:lvl1pPr>
          </a:lstStyle>
          <a:p>
            <a:r>
              <a:rPr lang="en-US"/>
              <a:t>Click to edit </a:t>
            </a:r>
            <a:br>
              <a:rPr lang="en-US"/>
            </a:br>
            <a:r>
              <a:rPr lang="en-US"/>
              <a:t>title style</a:t>
            </a:r>
            <a:endParaRPr lang="nl-NL"/>
          </a:p>
        </p:txBody>
      </p:sp>
      <p:sp>
        <p:nvSpPr>
          <p:cNvPr id="50" name="Tijdelijke aanduiding voor tekst 43">
            <a:extLst>
              <a:ext uri="{FF2B5EF4-FFF2-40B4-BE49-F238E27FC236}">
                <a16:creationId xmlns:a16="http://schemas.microsoft.com/office/drawing/2014/main" id="{7FD25257-CBD1-4519-AAE8-EE167ABFA40A}"/>
              </a:ext>
            </a:extLst>
          </p:cNvPr>
          <p:cNvSpPr>
            <a:spLocks noGrp="1"/>
          </p:cNvSpPr>
          <p:nvPr>
            <p:ph type="body" sz="quarter" idx="11" hasCustomPrompt="1"/>
          </p:nvPr>
        </p:nvSpPr>
        <p:spPr>
          <a:xfrm>
            <a:off x="6480158" y="4096879"/>
            <a:ext cx="4320000" cy="376061"/>
          </a:xfrm>
        </p:spPr>
        <p:txBody>
          <a:bodyPr lIns="0" tIns="0" rIns="0" bIns="0">
            <a:noAutofit/>
          </a:bodyPr>
          <a:lstStyle>
            <a:lvl1pPr marL="0" indent="0">
              <a:lnSpc>
                <a:spcPct val="90000"/>
              </a:lnSpc>
              <a:spcBef>
                <a:spcPts val="0"/>
              </a:spcBef>
              <a:buNone/>
              <a:defRPr sz="2400" b="1">
                <a:solidFill>
                  <a:srgbClr val="009EE0"/>
                </a:solidFill>
                <a:latin typeface="Arial" panose="020B0604020202020204" pitchFamily="34" charset="0"/>
                <a:cs typeface="Arial" panose="020B0604020202020204" pitchFamily="34" charset="0"/>
              </a:defRPr>
            </a:lvl1pPr>
            <a:lvl2pPr>
              <a:defRPr sz="2400" b="1">
                <a:solidFill>
                  <a:srgbClr val="009EE0"/>
                </a:solidFill>
              </a:defRPr>
            </a:lvl2pPr>
            <a:lvl3pPr>
              <a:defRPr sz="2400" b="1">
                <a:solidFill>
                  <a:srgbClr val="009EE0"/>
                </a:solidFill>
              </a:defRPr>
            </a:lvl3pPr>
            <a:lvl4pPr>
              <a:defRPr sz="2400" b="1">
                <a:solidFill>
                  <a:srgbClr val="009EE0"/>
                </a:solidFill>
              </a:defRPr>
            </a:lvl4pPr>
            <a:lvl5pPr>
              <a:defRPr sz="2400" b="1">
                <a:solidFill>
                  <a:srgbClr val="009EE0"/>
                </a:solidFill>
              </a:defRPr>
            </a:lvl5pPr>
          </a:lstStyle>
          <a:p>
            <a:pPr lvl="0"/>
            <a:r>
              <a:rPr lang="en-US"/>
              <a:t>Author</a:t>
            </a:r>
            <a:endParaRPr lang="nl-NL"/>
          </a:p>
        </p:txBody>
      </p:sp>
      <p:sp>
        <p:nvSpPr>
          <p:cNvPr id="51" name="Tijdelijke aanduiding voor tekst 43">
            <a:extLst>
              <a:ext uri="{FF2B5EF4-FFF2-40B4-BE49-F238E27FC236}">
                <a16:creationId xmlns:a16="http://schemas.microsoft.com/office/drawing/2014/main" id="{D1F1F116-71D6-48E9-8FC8-C9208DD2F1B3}"/>
              </a:ext>
            </a:extLst>
          </p:cNvPr>
          <p:cNvSpPr>
            <a:spLocks noGrp="1"/>
          </p:cNvSpPr>
          <p:nvPr>
            <p:ph type="body" sz="quarter" idx="12" hasCustomPrompt="1"/>
          </p:nvPr>
        </p:nvSpPr>
        <p:spPr>
          <a:xfrm>
            <a:off x="6480158" y="4487351"/>
            <a:ext cx="4320000" cy="376061"/>
          </a:xfrm>
        </p:spPr>
        <p:txBody>
          <a:bodyPr lIns="0" tIns="0" rIns="0" bIns="0">
            <a:noAutofit/>
          </a:bodyPr>
          <a:lstStyle>
            <a:lvl1pPr marL="0" indent="0">
              <a:lnSpc>
                <a:spcPct val="90000"/>
              </a:lnSpc>
              <a:spcBef>
                <a:spcPts val="0"/>
              </a:spcBef>
              <a:buNone/>
              <a:defRPr sz="1800" b="0">
                <a:solidFill>
                  <a:srgbClr val="009EE0"/>
                </a:solidFill>
                <a:latin typeface="Arial" panose="020B0604020202020204" pitchFamily="34" charset="0"/>
                <a:cs typeface="Arial" panose="020B0604020202020204" pitchFamily="34" charset="0"/>
              </a:defRPr>
            </a:lvl1pPr>
            <a:lvl2pPr>
              <a:defRPr sz="2400" b="1">
                <a:solidFill>
                  <a:srgbClr val="009EE0"/>
                </a:solidFill>
              </a:defRPr>
            </a:lvl2pPr>
            <a:lvl3pPr>
              <a:defRPr sz="2400" b="1">
                <a:solidFill>
                  <a:srgbClr val="009EE0"/>
                </a:solidFill>
              </a:defRPr>
            </a:lvl3pPr>
            <a:lvl4pPr>
              <a:defRPr sz="2400" b="1">
                <a:solidFill>
                  <a:srgbClr val="009EE0"/>
                </a:solidFill>
              </a:defRPr>
            </a:lvl4pPr>
            <a:lvl5pPr>
              <a:defRPr sz="2400" b="1">
                <a:solidFill>
                  <a:srgbClr val="009EE0"/>
                </a:solidFill>
              </a:defRPr>
            </a:lvl5pPr>
          </a:lstStyle>
          <a:p>
            <a:pPr lvl="0"/>
            <a:r>
              <a:rPr lang="en-US"/>
              <a:t>Day/Month/Year</a:t>
            </a:r>
            <a:endParaRPr lang="nl-NL"/>
          </a:p>
        </p:txBody>
      </p:sp>
      <p:sp>
        <p:nvSpPr>
          <p:cNvPr id="41" name="Tijdelijke aanduiding voor inhoud 2">
            <a:extLst>
              <a:ext uri="{FF2B5EF4-FFF2-40B4-BE49-F238E27FC236}">
                <a16:creationId xmlns:a16="http://schemas.microsoft.com/office/drawing/2014/main" id="{32717AD5-1218-4856-9DC4-E7BAEA7B35FD}"/>
              </a:ext>
            </a:extLst>
          </p:cNvPr>
          <p:cNvSpPr>
            <a:spLocks noGrp="1"/>
          </p:cNvSpPr>
          <p:nvPr>
            <p:ph sz="quarter" idx="15" hasCustomPrompt="1"/>
          </p:nvPr>
        </p:nvSpPr>
        <p:spPr>
          <a:xfrm>
            <a:off x="5427645" y="5988305"/>
            <a:ext cx="2687655" cy="732535"/>
          </a:xfrm>
          <a:noFill/>
        </p:spPr>
        <p:txBody>
          <a:bodyPr tIns="504000"/>
          <a:lstStyle>
            <a:lvl1pPr marL="0" indent="0" algn="ctr">
              <a:buNone/>
              <a:defRPr b="0">
                <a:solidFill>
                  <a:schemeClr val="tx1"/>
                </a:solidFill>
              </a:defRPr>
            </a:lvl1pPr>
          </a:lstStyle>
          <a:p>
            <a:pPr lvl="0"/>
            <a:r>
              <a:rPr lang="nl-NL"/>
              <a:t>Logo</a:t>
            </a:r>
          </a:p>
        </p:txBody>
      </p:sp>
    </p:spTree>
    <p:extLst>
      <p:ext uri="{BB962C8B-B14F-4D97-AF65-F5344CB8AC3E}">
        <p14:creationId xmlns:p14="http://schemas.microsoft.com/office/powerpoint/2010/main" val="3088115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Plain Slide - Blue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19AA479-0E9F-AC4D-AD71-D946DBBCDBEE}"/>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2108970-D0AB-2B43-9481-2F1BC6B30E5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109253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red line">
    <p:bg>
      <p:bgPr>
        <a:solidFill>
          <a:srgbClr val="BAE3F9"/>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D1D399-DF14-1A47-B1F9-E8D6D59477E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88343" y="1368698"/>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cxnSp>
        <p:nvCxnSpPr>
          <p:cNvPr id="6" name="Straight Connector 5">
            <a:extLst>
              <a:ext uri="{FF2B5EF4-FFF2-40B4-BE49-F238E27FC236}">
                <a16:creationId xmlns:a16="http://schemas.microsoft.com/office/drawing/2014/main" id="{F2733F11-E416-1F48-8749-7C24DD51E026}"/>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689401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Bullets red line">
    <p:bg>
      <p:bgPr>
        <a:solidFill>
          <a:srgbClr val="BAE3F9"/>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D1D399-DF14-1A47-B1F9-E8D6D59477E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p:nvPr>
        </p:nvSpPr>
        <p:spPr>
          <a:xfrm>
            <a:off x="788343" y="1368698"/>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endParaRPr lang="en-GB"/>
          </a:p>
        </p:txBody>
      </p:sp>
      <p:cxnSp>
        <p:nvCxnSpPr>
          <p:cNvPr id="6" name="Straight Connector 5">
            <a:extLst>
              <a:ext uri="{FF2B5EF4-FFF2-40B4-BE49-F238E27FC236}">
                <a16:creationId xmlns:a16="http://schemas.microsoft.com/office/drawing/2014/main" id="{F2733F11-E416-1F48-8749-7C24DD51E026}"/>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EF90A8E-96F2-6749-9B76-11EE4E3ACE2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889453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BC12-C3B4-DDFD-D4C7-004847F238EF}"/>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93903BA4-4502-513D-F936-283806F0ED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989AAF00-5556-3DA6-2A9C-9EF8E02513E7}"/>
              </a:ext>
            </a:extLst>
          </p:cNvPr>
          <p:cNvSpPr>
            <a:spLocks noGrp="1"/>
          </p:cNvSpPr>
          <p:nvPr>
            <p:ph type="dt" sz="half" idx="10"/>
          </p:nvPr>
        </p:nvSpPr>
        <p:spPr/>
        <p:txBody>
          <a:bodyPr/>
          <a:lstStyle/>
          <a:p>
            <a:fld id="{175764EC-7CC3-3945-8C28-7E78D7002F23}" type="datetimeFigureOut">
              <a:rPr lang="en-NO" smtClean="0"/>
              <a:t>06/25/2024</a:t>
            </a:fld>
            <a:endParaRPr lang="en-NO"/>
          </a:p>
        </p:txBody>
      </p:sp>
      <p:sp>
        <p:nvSpPr>
          <p:cNvPr id="5" name="Footer Placeholder 4">
            <a:extLst>
              <a:ext uri="{FF2B5EF4-FFF2-40B4-BE49-F238E27FC236}">
                <a16:creationId xmlns:a16="http://schemas.microsoft.com/office/drawing/2014/main" id="{361BFE88-6E50-8052-8CA9-FE64DB372E43}"/>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B7794DAF-E713-D7BA-0B44-281455CE45D9}"/>
              </a:ext>
            </a:extLst>
          </p:cNvPr>
          <p:cNvSpPr>
            <a:spLocks noGrp="1"/>
          </p:cNvSpPr>
          <p:nvPr>
            <p:ph type="sldNum" sz="quarter" idx="12"/>
          </p:nvPr>
        </p:nvSpPr>
        <p:spPr/>
        <p:txBody>
          <a:bodyPr/>
          <a:lstStyle/>
          <a:p>
            <a:fld id="{1603CD75-A475-224C-82A3-991180B99539}" type="slidenum">
              <a:rPr lang="en-NO" smtClean="0"/>
              <a:t>‹#›</a:t>
            </a:fld>
            <a:endParaRPr lang="en-NO"/>
          </a:p>
        </p:txBody>
      </p:sp>
    </p:spTree>
    <p:extLst>
      <p:ext uri="{BB962C8B-B14F-4D97-AF65-F5344CB8AC3E}">
        <p14:creationId xmlns:p14="http://schemas.microsoft.com/office/powerpoint/2010/main" val="3080754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Full Bleed Photo">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FFD5E24F-94CF-49F9-93C3-42170E041AC8}"/>
              </a:ext>
            </a:extLst>
          </p:cNvPr>
          <p:cNvSpPr>
            <a:spLocks noGrp="1"/>
          </p:cNvSpPr>
          <p:nvPr>
            <p:ph type="pic" sz="quarter" idx="10"/>
          </p:nvPr>
        </p:nvSpPr>
        <p:spPr>
          <a:xfrm>
            <a:off x="0" y="0"/>
            <a:ext cx="12192000" cy="6858000"/>
          </a:xfrm>
          <a:prstGeom prst="rect">
            <a:avLst/>
          </a:prstGeom>
          <a:pattFill prst="pct90">
            <a:fgClr>
              <a:srgbClr val="00A3E6"/>
            </a:fgClr>
            <a:bgClr>
              <a:schemeClr val="bg1"/>
            </a:bgClr>
          </a:pattFill>
        </p:spPr>
        <p:txBody>
          <a:bodyPr/>
          <a:lstStyle/>
          <a:p>
            <a:r>
              <a:rPr lang="nb-NO"/>
              <a:t>Klikk på ikonet for å legge til et bilde</a:t>
            </a:r>
            <a:endParaRPr lang="en-US"/>
          </a:p>
        </p:txBody>
      </p:sp>
    </p:spTree>
    <p:extLst>
      <p:ext uri="{BB962C8B-B14F-4D97-AF65-F5344CB8AC3E}">
        <p14:creationId xmlns:p14="http://schemas.microsoft.com/office/powerpoint/2010/main" val="2427010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hick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828800"/>
            <a:ext cx="12192000" cy="435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4FE2F2-82CA-0C4B-80A4-77EAC5F6B57D}"/>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nb-NO"/>
              <a:t>Klikk for å redigere tittelstil</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681038" y="1874837"/>
            <a:ext cx="10626725"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6826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enter Bubb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40E3C4-70AC-4B86-B2DD-22CA70C0B77A}"/>
              </a:ext>
            </a:extLst>
          </p:cNvPr>
          <p:cNvSpPr>
            <a:spLocks noGrp="1"/>
          </p:cNvSpPr>
          <p:nvPr>
            <p:ph type="pic" sz="quarter" idx="10"/>
          </p:nvPr>
        </p:nvSpPr>
        <p:spPr>
          <a:xfrm>
            <a:off x="-1" y="0"/>
            <a:ext cx="6096001" cy="6858000"/>
          </a:xfrm>
          <a:prstGeom prst="rect">
            <a:avLst/>
          </a:prstGeom>
          <a:pattFill prst="pct90">
            <a:fgClr>
              <a:srgbClr val="00A3E6"/>
            </a:fgClr>
            <a:bgClr>
              <a:schemeClr val="bg1"/>
            </a:bgClr>
          </a:pattFill>
        </p:spPr>
        <p:txBody>
          <a:bodyPr/>
          <a:lstStyle/>
          <a:p>
            <a:r>
              <a:rPr lang="en-US"/>
              <a:t>Click icon to add picture</a:t>
            </a:r>
          </a:p>
        </p:txBody>
      </p:sp>
      <p:sp>
        <p:nvSpPr>
          <p:cNvPr id="3" name="Title Placeholder 1"/>
          <p:cNvSpPr>
            <a:spLocks noGrp="1"/>
          </p:cNvSpPr>
          <p:nvPr>
            <p:ph type="title"/>
          </p:nvPr>
        </p:nvSpPr>
        <p:spPr>
          <a:xfrm>
            <a:off x="6471152" y="263525"/>
            <a:ext cx="5432981"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5"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6471152" y="1874837"/>
            <a:ext cx="4173123" cy="310832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8758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mall Photo and Bubble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8C22ECB-B013-4F11-BBE8-E26190D4706B}"/>
              </a:ext>
            </a:extLst>
          </p:cNvPr>
          <p:cNvSpPr>
            <a:spLocks noGrp="1"/>
          </p:cNvSpPr>
          <p:nvPr>
            <p:ph type="pic" sz="quarter" idx="10"/>
          </p:nvPr>
        </p:nvSpPr>
        <p:spPr>
          <a:xfrm>
            <a:off x="0" y="0"/>
            <a:ext cx="3473450" cy="6858000"/>
          </a:xfrm>
          <a:prstGeom prst="rect">
            <a:avLst/>
          </a:prstGeom>
          <a:pattFill prst="pct90">
            <a:fgClr>
              <a:srgbClr val="00A3E6"/>
            </a:fgClr>
            <a:bgClr>
              <a:schemeClr val="bg1"/>
            </a:bgClr>
          </a:pattFill>
        </p:spPr>
        <p:txBody>
          <a:bodyPr/>
          <a:lstStyle/>
          <a:p>
            <a:r>
              <a:rPr lang="en-US"/>
              <a:t>Click icon to add picture</a:t>
            </a:r>
          </a:p>
        </p:txBody>
      </p:sp>
      <p:cxnSp>
        <p:nvCxnSpPr>
          <p:cNvPr id="3" name="Straight Connector 2">
            <a:extLst>
              <a:ext uri="{FF2B5EF4-FFF2-40B4-BE49-F238E27FC236}">
                <a16:creationId xmlns:a16="http://schemas.microsoft.com/office/drawing/2014/main" id="{C7B0EDD5-F4DF-4C4E-B30B-BE31CFF3D2A8}"/>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en-US"/>
              <a:t>Click to edit Master title style</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3793067" y="1368698"/>
            <a:ext cx="7622001" cy="436323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83421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lain Slide - Blue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19AA479-0E9F-AC4D-AD71-D946DBBCDBEE}"/>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
        <p:nvSpPr>
          <p:cNvPr id="7"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50724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in Slide - Red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0" hasCustomPrompt="1"/>
          </p:nvPr>
        </p:nvSpPr>
        <p:spPr>
          <a:xfrm>
            <a:off x="752766" y="1618080"/>
            <a:ext cx="10626725" cy="4126169"/>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2434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66256"/>
      </p:ext>
    </p:extLst>
  </p:cSld>
  <p:clrMap bg1="lt1" tx1="dk1" bg2="lt2" tx2="dk2" accent1="accent1" accent2="accent2" accent3="accent3" accent4="accent4" accent5="accent5" accent6="accent6" hlink="hlink" folHlink="folHlink"/>
  <p:sldLayoutIdLst>
    <p:sldLayoutId id="2147483812" r:id="rId1"/>
    <p:sldLayoutId id="2147483814" r:id="rId2"/>
    <p:sldLayoutId id="2147483834" r:id="rId3"/>
    <p:sldLayoutId id="2147483816" r:id="rId4"/>
    <p:sldLayoutId id="2147483817" r:id="rId5"/>
    <p:sldLayoutId id="2147483818" r:id="rId6"/>
    <p:sldLayoutId id="2147483819" r:id="rId7"/>
    <p:sldLayoutId id="2147483820" r:id="rId8"/>
    <p:sldLayoutId id="2147483673" r:id="rId9"/>
    <p:sldLayoutId id="2147483669" r:id="rId10"/>
    <p:sldLayoutId id="2147483676" r:id="rId11"/>
    <p:sldLayoutId id="2147483690" r:id="rId12"/>
    <p:sldLayoutId id="2147483691" r:id="rId13"/>
    <p:sldLayoutId id="2147483687" r:id="rId14"/>
    <p:sldLayoutId id="2147483688" r:id="rId15"/>
    <p:sldLayoutId id="2147483682" r:id="rId16"/>
    <p:sldLayoutId id="2147483683" r:id="rId17"/>
    <p:sldLayoutId id="2147483684" r:id="rId18"/>
    <p:sldLayoutId id="2147483685" r:id="rId19"/>
    <p:sldLayoutId id="2147483686" r:id="rId20"/>
    <p:sldLayoutId id="2147483665" r:id="rId21"/>
    <p:sldLayoutId id="2147483671" r:id="rId22"/>
    <p:sldLayoutId id="2147483835"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32675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4" r:id="rId26"/>
    <p:sldLayoutId id="2147483865" r:id="rId27"/>
    <p:sldLayoutId id="2147483866" r:id="rId28"/>
    <p:sldLayoutId id="2147483867" r:id="rId29"/>
    <p:sldLayoutId id="2147483868"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Kleidung, Menschliches Gesicht, Person, Türkis enthält.&#10;&#10;Automatisch generierte Beschreibung">
            <a:extLst>
              <a:ext uri="{FF2B5EF4-FFF2-40B4-BE49-F238E27FC236}">
                <a16:creationId xmlns:a16="http://schemas.microsoft.com/office/drawing/2014/main" id="{5326C273-BC1D-D5E4-E879-60B5A1C89A8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9" name="Picture 8">
            <a:extLst>
              <a:ext uri="{FF2B5EF4-FFF2-40B4-BE49-F238E27FC236}">
                <a16:creationId xmlns:a16="http://schemas.microsoft.com/office/drawing/2014/main" id="{90D90F6B-40F7-476A-8F3E-73BAEEE4049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58519" y="760157"/>
            <a:ext cx="3955227" cy="5349697"/>
          </a:xfrm>
          <a:prstGeom prst="rect">
            <a:avLst/>
          </a:prstGeom>
        </p:spPr>
      </p:pic>
      <p:sp>
        <p:nvSpPr>
          <p:cNvPr id="14" name="Rectangle 13">
            <a:extLst>
              <a:ext uri="{FF2B5EF4-FFF2-40B4-BE49-F238E27FC236}">
                <a16:creationId xmlns:a16="http://schemas.microsoft.com/office/drawing/2014/main" id="{09B13530-AE75-B345-A1E2-4E42B994FDD5}"/>
              </a:ext>
            </a:extLst>
          </p:cNvPr>
          <p:cNvSpPr/>
          <p:nvPr/>
        </p:nvSpPr>
        <p:spPr>
          <a:xfrm rot="5400000">
            <a:off x="-751764" y="5480589"/>
            <a:ext cx="2060035" cy="215444"/>
          </a:xfrm>
          <a:prstGeom prst="rect">
            <a:avLst/>
          </a:prstGeom>
        </p:spPr>
        <p:txBody>
          <a:bodyPr wrap="square">
            <a:spAutoFit/>
          </a:bodyPr>
          <a:lstStyle/>
          <a:p>
            <a:r>
              <a:rPr lang="en-US" sz="800">
                <a:solidFill>
                  <a:schemeClr val="bg1"/>
                </a:solidFill>
                <a:latin typeface="Aktiv Grotesk" panose="020B0504020202020204" pitchFamily="34" charset="0"/>
              </a:rPr>
              <a:t>© Jakob Fuhr  |  Kenya</a:t>
            </a:r>
            <a:endParaRPr lang="en-US" sz="800">
              <a:solidFill>
                <a:schemeClr val="bg1"/>
              </a:solidFill>
              <a:effectLst/>
              <a:latin typeface="Aktiv Grotesk" panose="020B0504020202020204" pitchFamily="34" charset="0"/>
            </a:endParaRPr>
          </a:p>
        </p:txBody>
      </p:sp>
      <p:sp>
        <p:nvSpPr>
          <p:cNvPr id="25" name="Rectangle 24">
            <a:extLst>
              <a:ext uri="{FF2B5EF4-FFF2-40B4-BE49-F238E27FC236}">
                <a16:creationId xmlns:a16="http://schemas.microsoft.com/office/drawing/2014/main" id="{66076C6A-40C1-A848-BE71-F32F31CB31E5}"/>
              </a:ext>
            </a:extLst>
          </p:cNvPr>
          <p:cNvSpPr/>
          <p:nvPr/>
        </p:nvSpPr>
        <p:spPr>
          <a:xfrm>
            <a:off x="8523804" y="1969396"/>
            <a:ext cx="2824656" cy="954107"/>
          </a:xfrm>
          <a:prstGeom prst="rect">
            <a:avLst/>
          </a:prstGeom>
        </p:spPr>
        <p:txBody>
          <a:bodyPr wrap="square" lIns="91440" tIns="45720" rIns="91440" bIns="45720" anchor="t">
            <a:spAutoFit/>
          </a:bodyPr>
          <a:lstStyle/>
          <a:p>
            <a:r>
              <a:rPr lang="en-GB" sz="2800" b="1">
                <a:latin typeface="Aktiv Grotesk Medium"/>
              </a:rPr>
              <a:t>Ingen barn </a:t>
            </a:r>
            <a:r>
              <a:rPr lang="en-GB" sz="2800" b="1" err="1">
                <a:latin typeface="Aktiv Grotesk Medium"/>
              </a:rPr>
              <a:t>alene</a:t>
            </a:r>
            <a:r>
              <a:rPr lang="en-GB" sz="2800" b="1">
                <a:latin typeface="Aktiv Grotesk Medium"/>
              </a:rPr>
              <a:t>!</a:t>
            </a:r>
            <a:br>
              <a:rPr lang="en-GB" sz="2800">
                <a:latin typeface="Aktiv Grotesk Medium"/>
              </a:rPr>
            </a:br>
            <a:endParaRPr lang="en-GB" sz="2800">
              <a:latin typeface="Aktiv Grotesk Medium"/>
            </a:endParaRPr>
          </a:p>
        </p:txBody>
      </p:sp>
      <p:sp>
        <p:nvSpPr>
          <p:cNvPr id="28" name="Rectangle 27">
            <a:extLst>
              <a:ext uri="{FF2B5EF4-FFF2-40B4-BE49-F238E27FC236}">
                <a16:creationId xmlns:a16="http://schemas.microsoft.com/office/drawing/2014/main" id="{AAA184CC-FB1E-9B4B-A938-C62C0C083C05}"/>
              </a:ext>
            </a:extLst>
          </p:cNvPr>
          <p:cNvSpPr/>
          <p:nvPr/>
        </p:nvSpPr>
        <p:spPr>
          <a:xfrm>
            <a:off x="8539815" y="3611691"/>
            <a:ext cx="2468880" cy="307777"/>
          </a:xfrm>
          <a:prstGeom prst="rect">
            <a:avLst/>
          </a:prstGeom>
        </p:spPr>
        <p:txBody>
          <a:bodyPr wrap="square">
            <a:spAutoFit/>
          </a:bodyPr>
          <a:lstStyle/>
          <a:p>
            <a:r>
              <a:rPr lang="en-GB" sz="1400" err="1">
                <a:latin typeface="Aktiv Grotesk" panose="020B0504020202020204" pitchFamily="34" charset="0"/>
              </a:rPr>
              <a:t>Ditt</a:t>
            </a:r>
            <a:r>
              <a:rPr lang="en-GB" sz="1400">
                <a:latin typeface="Aktiv Grotesk" panose="020B0504020202020204" pitchFamily="34" charset="0"/>
              </a:rPr>
              <a:t> </a:t>
            </a:r>
            <a:r>
              <a:rPr lang="en-GB" sz="1400" err="1">
                <a:latin typeface="Aktiv Grotesk" panose="020B0504020202020204" pitchFamily="34" charset="0"/>
              </a:rPr>
              <a:t>navn</a:t>
            </a:r>
            <a:endParaRPr lang="en-GB" sz="1400"/>
          </a:p>
        </p:txBody>
      </p:sp>
      <p:sp>
        <p:nvSpPr>
          <p:cNvPr id="29" name="Rectangle 28">
            <a:extLst>
              <a:ext uri="{FF2B5EF4-FFF2-40B4-BE49-F238E27FC236}">
                <a16:creationId xmlns:a16="http://schemas.microsoft.com/office/drawing/2014/main" id="{64E53348-CC5C-1E42-B78F-75CDBD6D8CF6}"/>
              </a:ext>
            </a:extLst>
          </p:cNvPr>
          <p:cNvSpPr/>
          <p:nvPr/>
        </p:nvSpPr>
        <p:spPr>
          <a:xfrm>
            <a:off x="8547287" y="4667614"/>
            <a:ext cx="2011127" cy="276999"/>
          </a:xfrm>
          <a:prstGeom prst="rect">
            <a:avLst/>
          </a:prstGeom>
        </p:spPr>
        <p:txBody>
          <a:bodyPr wrap="square">
            <a:spAutoFit/>
          </a:bodyPr>
          <a:lstStyle/>
          <a:p>
            <a:r>
              <a:rPr lang="en-GB" sz="1200">
                <a:latin typeface="Aktiv Grotesk" panose="020B0504020202020204" pitchFamily="34" charset="0"/>
              </a:rPr>
              <a:t>Dato</a:t>
            </a:r>
          </a:p>
        </p:txBody>
      </p:sp>
      <p:cxnSp>
        <p:nvCxnSpPr>
          <p:cNvPr id="31" name="Straight Connector 30">
            <a:extLst>
              <a:ext uri="{FF2B5EF4-FFF2-40B4-BE49-F238E27FC236}">
                <a16:creationId xmlns:a16="http://schemas.microsoft.com/office/drawing/2014/main" id="{95277545-B3FE-DD47-B727-99FDB391275B}"/>
              </a:ext>
            </a:extLst>
          </p:cNvPr>
          <p:cNvCxnSpPr>
            <a:cxnSpLocks/>
          </p:cNvCxnSpPr>
          <p:nvPr/>
        </p:nvCxnSpPr>
        <p:spPr>
          <a:xfrm>
            <a:off x="11139666" y="1523207"/>
            <a:ext cx="1052334" cy="0"/>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A32C7B5A-7405-FA5C-26A6-E099E2B515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959" y="567171"/>
            <a:ext cx="1830757" cy="385971"/>
          </a:xfrm>
          <a:prstGeom prst="rect">
            <a:avLst/>
          </a:prstGeom>
        </p:spPr>
      </p:pic>
    </p:spTree>
    <p:extLst>
      <p:ext uri="{BB962C8B-B14F-4D97-AF65-F5344CB8AC3E}">
        <p14:creationId xmlns:p14="http://schemas.microsoft.com/office/powerpoint/2010/main" val="110201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Font, design&#10;&#10;Automatisk generert beskrivelse">
            <a:extLst>
              <a:ext uri="{FF2B5EF4-FFF2-40B4-BE49-F238E27FC236}">
                <a16:creationId xmlns:a16="http://schemas.microsoft.com/office/drawing/2014/main" id="{7EECDF15-52AD-09A9-6A96-4EAD371FFD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28"/>
            <a:ext cx="12192000" cy="6857143"/>
          </a:xfrm>
          <a:prstGeom prst="rect">
            <a:avLst/>
          </a:prstGeom>
          <a:noFill/>
        </p:spPr>
      </p:pic>
      <p:sp>
        <p:nvSpPr>
          <p:cNvPr id="2" name="Plassholder for lysbildenummer 1">
            <a:extLst>
              <a:ext uri="{FF2B5EF4-FFF2-40B4-BE49-F238E27FC236}">
                <a16:creationId xmlns:a16="http://schemas.microsoft.com/office/drawing/2014/main" id="{27DBDC75-579A-0BB1-1B5D-CD385ECBC192}"/>
              </a:ext>
            </a:extLst>
          </p:cNvPr>
          <p:cNvSpPr>
            <a:spLocks noGrp="1"/>
          </p:cNvSpPr>
          <p:nvPr>
            <p:ph type="sldNum" sz="quarter" idx="4294967295"/>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1603CD75-A475-224C-82A3-991180B99539}" type="slidenum">
              <a:rPr kumimoji="0" lang="en-NO" sz="1800" b="0" i="0" u="none" strike="noStrike" kern="1200" cap="none" spc="0" normalizeH="0" baseline="0" noProof="0" smtClean="0">
                <a:ln>
                  <a:noFill/>
                </a:ln>
                <a:solidFill>
                  <a:srgbClr val="1C325D"/>
                </a:solidFill>
                <a:effectLst/>
                <a:uLnTx/>
                <a:uFillTx/>
                <a:latin typeface="Aktiv Grotesk"/>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10</a:t>
            </a:fld>
            <a:endParaRPr kumimoji="0" lang="en-NO" sz="1800" b="0" i="0" u="none" strike="noStrike" kern="1200" cap="none" spc="0" normalizeH="0" baseline="0" noProof="0">
              <a:ln>
                <a:noFill/>
              </a:ln>
              <a:solidFill>
                <a:srgbClr val="1C325D"/>
              </a:solidFill>
              <a:effectLst/>
              <a:uLnTx/>
              <a:uFillTx/>
              <a:latin typeface="Aktiv Grotesk"/>
              <a:ea typeface="+mn-ea"/>
              <a:cs typeface="+mn-cs"/>
            </a:endParaRPr>
          </a:p>
        </p:txBody>
      </p:sp>
      <p:sp>
        <p:nvSpPr>
          <p:cNvPr id="3" name="TekstSylinder 2">
            <a:extLst>
              <a:ext uri="{FF2B5EF4-FFF2-40B4-BE49-F238E27FC236}">
                <a16:creationId xmlns:a16="http://schemas.microsoft.com/office/drawing/2014/main" id="{B1615696-58A1-91C5-246D-1503B66A3ABB}"/>
              </a:ext>
            </a:extLst>
          </p:cNvPr>
          <p:cNvSpPr txBox="1"/>
          <p:nvPr/>
        </p:nvSpPr>
        <p:spPr>
          <a:xfrm>
            <a:off x="11893550" y="6603655"/>
            <a:ext cx="387350" cy="253916"/>
          </a:xfrm>
          <a:prstGeom prst="rect">
            <a:avLst/>
          </a:prstGeom>
          <a:noFill/>
        </p:spPr>
        <p:txBody>
          <a:bodyPr wrap="square" rtlCol="0">
            <a:spAutoFit/>
          </a:bodyPr>
          <a:lstStyle/>
          <a:p>
            <a:pPr algn="l"/>
            <a:r>
              <a:rPr lang="nb-NO" sz="1050" dirty="0">
                <a:latin typeface="Aktiv Grotesk" panose="020B0504020202020204" pitchFamily="34" charset="0"/>
                <a:ea typeface="Aktiv Grotesk" panose="020B0504020202020204" pitchFamily="34" charset="0"/>
                <a:cs typeface="Aktiv Grotesk" panose="020B0504020202020204" pitchFamily="34" charset="0"/>
              </a:rPr>
              <a:t>15</a:t>
            </a:r>
          </a:p>
        </p:txBody>
      </p:sp>
    </p:spTree>
    <p:extLst>
      <p:ext uri="{BB962C8B-B14F-4D97-AF65-F5344CB8AC3E}">
        <p14:creationId xmlns:p14="http://schemas.microsoft.com/office/powerpoint/2010/main" val="353866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BB8EBD-C240-494F-ABED-3E30EBE5C2AE}"/>
              </a:ext>
            </a:extLst>
          </p:cNvPr>
          <p:cNvSpPr/>
          <p:nvPr/>
        </p:nvSpPr>
        <p:spPr>
          <a:xfrm>
            <a:off x="542584" y="363002"/>
            <a:ext cx="10968228"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err="1">
                <a:ln>
                  <a:noFill/>
                </a:ln>
                <a:solidFill>
                  <a:srgbClr val="1C325D"/>
                </a:solidFill>
                <a:effectLst/>
                <a:uLnTx/>
                <a:uFillTx/>
                <a:latin typeface="Aktiv Grotesk Medium" panose="020B0504020202020204" pitchFamily="34" charset="0"/>
                <a:ea typeface="+mn-ea"/>
                <a:cs typeface="+mn-cs"/>
              </a:rPr>
              <a:t>Hvorfor</a:t>
            </a:r>
            <a:r>
              <a:rPr kumimoji="0" lang="en-GB" sz="4000" b="0" i="0" u="none" strike="noStrike" kern="1200" cap="none" spc="0" normalizeH="0" baseline="0" noProof="0">
                <a:ln>
                  <a:noFill/>
                </a:ln>
                <a:solidFill>
                  <a:srgbClr val="1C325D"/>
                </a:solidFill>
                <a:effectLst/>
                <a:uLnTx/>
                <a:uFillTx/>
                <a:latin typeface="Aktiv Grotesk Medium" panose="020B0504020202020204" pitchFamily="34" charset="0"/>
                <a:ea typeface="+mn-ea"/>
                <a:cs typeface="+mn-cs"/>
              </a:rPr>
              <a:t> </a:t>
            </a:r>
            <a:r>
              <a:rPr kumimoji="0" lang="en-GB" sz="4000" b="0" i="0" u="none" strike="noStrike" kern="1200" cap="none" spc="0" normalizeH="0" baseline="0" noProof="0" err="1">
                <a:ln>
                  <a:noFill/>
                </a:ln>
                <a:solidFill>
                  <a:srgbClr val="1C325D"/>
                </a:solidFill>
                <a:effectLst/>
                <a:uLnTx/>
                <a:uFillTx/>
                <a:latin typeface="Aktiv Grotesk Medium" panose="020B0504020202020204" pitchFamily="34" charset="0"/>
                <a:ea typeface="+mn-ea"/>
                <a:cs typeface="+mn-cs"/>
              </a:rPr>
              <a:t>forebygging</a:t>
            </a:r>
            <a:r>
              <a:rPr kumimoji="0" lang="en-GB" sz="4000" b="0" i="0" u="none" strike="noStrike" kern="1200" cap="none" spc="0" normalizeH="0" baseline="0" noProof="0">
                <a:ln>
                  <a:noFill/>
                </a:ln>
                <a:solidFill>
                  <a:srgbClr val="1C325D"/>
                </a:solidFill>
                <a:effectLst/>
                <a:uLnTx/>
                <a:uFillTx/>
                <a:latin typeface="Aktiv Grotesk Medium" panose="020B0504020202020204" pitchFamily="34" charset="0"/>
                <a:ea typeface="+mn-ea"/>
                <a:cs typeface="+mn-cs"/>
              </a:rPr>
              <a:t> er </a:t>
            </a:r>
            <a:r>
              <a:rPr kumimoji="0" lang="en-GB" sz="4000" b="0" i="0" u="none" strike="noStrike" kern="1200" cap="none" spc="0" normalizeH="0" baseline="0" noProof="0" err="1">
                <a:ln>
                  <a:noFill/>
                </a:ln>
                <a:solidFill>
                  <a:srgbClr val="1C325D"/>
                </a:solidFill>
                <a:effectLst/>
                <a:uLnTx/>
                <a:uFillTx/>
                <a:latin typeface="Aktiv Grotesk Medium" panose="020B0504020202020204" pitchFamily="34" charset="0"/>
                <a:ea typeface="+mn-ea"/>
                <a:cs typeface="+mn-cs"/>
              </a:rPr>
              <a:t>så</a:t>
            </a:r>
            <a:r>
              <a:rPr kumimoji="0" lang="en-GB" sz="4000" b="0" i="0" u="none" strike="noStrike" kern="1200" cap="none" spc="0" normalizeH="0" baseline="0" noProof="0">
                <a:ln>
                  <a:noFill/>
                </a:ln>
                <a:solidFill>
                  <a:srgbClr val="1C325D"/>
                </a:solidFill>
                <a:effectLst/>
                <a:uLnTx/>
                <a:uFillTx/>
                <a:latin typeface="Aktiv Grotesk Medium" panose="020B0504020202020204" pitchFamily="34" charset="0"/>
                <a:ea typeface="+mn-ea"/>
                <a:cs typeface="+mn-cs"/>
              </a:rPr>
              <a:t> </a:t>
            </a:r>
            <a:r>
              <a:rPr kumimoji="0" lang="en-GB" sz="4000" b="0" i="0" u="none" strike="noStrike" kern="1200" cap="none" spc="0" normalizeH="0" baseline="0" noProof="0" err="1">
                <a:ln>
                  <a:noFill/>
                </a:ln>
                <a:solidFill>
                  <a:srgbClr val="1C325D"/>
                </a:solidFill>
                <a:effectLst/>
                <a:uLnTx/>
                <a:uFillTx/>
                <a:latin typeface="Aktiv Grotesk Medium" panose="020B0504020202020204" pitchFamily="34" charset="0"/>
                <a:ea typeface="+mn-ea"/>
                <a:cs typeface="+mn-cs"/>
              </a:rPr>
              <a:t>viktig</a:t>
            </a:r>
            <a:endParaRPr kumimoji="0" lang="en-GB" sz="4000" b="0" i="0" u="none" strike="noStrike" kern="1200" cap="none" spc="0" normalizeH="0" baseline="0" noProof="0">
              <a:ln>
                <a:noFill/>
              </a:ln>
              <a:solidFill>
                <a:srgbClr val="1C325D"/>
              </a:solidFill>
              <a:effectLst/>
              <a:uLnTx/>
              <a:uFillTx/>
              <a:latin typeface="Aktiv Grotesk Medium" panose="020B0504020202020204" pitchFamily="34" charset="0"/>
              <a:ea typeface="+mn-ea"/>
              <a:cs typeface="+mn-cs"/>
            </a:endParaRPr>
          </a:p>
        </p:txBody>
      </p:sp>
      <p:grpSp>
        <p:nvGrpSpPr>
          <p:cNvPr id="52" name="Group 51">
            <a:extLst>
              <a:ext uri="{FF2B5EF4-FFF2-40B4-BE49-F238E27FC236}">
                <a16:creationId xmlns:a16="http://schemas.microsoft.com/office/drawing/2014/main" id="{A9A336D0-9B79-1049-8179-A329CF9447C4}"/>
              </a:ext>
            </a:extLst>
          </p:cNvPr>
          <p:cNvGrpSpPr/>
          <p:nvPr/>
        </p:nvGrpSpPr>
        <p:grpSpPr>
          <a:xfrm>
            <a:off x="1737607" y="1346627"/>
            <a:ext cx="2056487" cy="2056487"/>
            <a:chOff x="397601" y="2709333"/>
            <a:chExt cx="2380654" cy="2380654"/>
          </a:xfrm>
        </p:grpSpPr>
        <p:sp>
          <p:nvSpPr>
            <p:cNvPr id="53" name="Rounded Rectangle 52">
              <a:extLst>
                <a:ext uri="{FF2B5EF4-FFF2-40B4-BE49-F238E27FC236}">
                  <a16:creationId xmlns:a16="http://schemas.microsoft.com/office/drawing/2014/main" id="{CA96BCB5-93DE-A04F-B838-B44E47D8B8B9}"/>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ktiv Grotesk"/>
                <a:ea typeface="+mn-ea"/>
                <a:cs typeface="+mn-cs"/>
              </a:endParaRPr>
            </a:p>
          </p:txBody>
        </p:sp>
        <p:sp>
          <p:nvSpPr>
            <p:cNvPr id="54" name="Rounded Rectangle 4">
              <a:extLst>
                <a:ext uri="{FF2B5EF4-FFF2-40B4-BE49-F238E27FC236}">
                  <a16:creationId xmlns:a16="http://schemas.microsoft.com/office/drawing/2014/main" id="{4A810D3C-6EF5-D541-B7AA-F97040DACBC1}"/>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marR="0" lvl="0" indent="0" algn="l" defTabSz="1866900" rtl="0" eaLnBrk="1" fontAlgn="auto" latinLnBrk="0" hangingPunct="1">
                <a:lnSpc>
                  <a:spcPct val="90000"/>
                </a:lnSpc>
                <a:spcBef>
                  <a:spcPct val="0"/>
                </a:spcBef>
                <a:spcAft>
                  <a:spcPct val="35000"/>
                </a:spcAft>
                <a:buClrTx/>
                <a:buSzTx/>
                <a:buFontTx/>
                <a:buNone/>
                <a:tabLst/>
                <a:defRPr/>
              </a:pPr>
              <a:endParaRPr kumimoji="0" lang="en-US" sz="4200" b="0" i="0" u="none" strike="noStrike" kern="1200" cap="none" spc="0" normalizeH="0" baseline="0" noProof="0">
                <a:ln>
                  <a:noFill/>
                </a:ln>
                <a:solidFill>
                  <a:srgbClr val="00ABEC"/>
                </a:solidFill>
                <a:effectLst/>
                <a:uLnTx/>
                <a:uFillTx/>
                <a:latin typeface="Aktiv Grotesk"/>
                <a:ea typeface="+mn-ea"/>
                <a:cs typeface="+mn-cs"/>
              </a:endParaRPr>
            </a:p>
            <a:p>
              <a:pPr marL="285750" marR="0" lvl="1" indent="-285750" algn="l" defTabSz="1466850" rtl="0" eaLnBrk="1" fontAlgn="auto" latinLnBrk="0" hangingPunct="1">
                <a:lnSpc>
                  <a:spcPct val="90000"/>
                </a:lnSpc>
                <a:spcBef>
                  <a:spcPct val="0"/>
                </a:spcBef>
                <a:spcAft>
                  <a:spcPct val="15000"/>
                </a:spcAft>
                <a:buClrTx/>
                <a:buSzTx/>
                <a:buFontTx/>
                <a:buNone/>
                <a:tabLst/>
                <a:defRPr/>
              </a:pPr>
              <a:endParaRPr kumimoji="0" lang="en-US" sz="3300" b="0" i="0" u="none" strike="noStrike" kern="1200" cap="none" spc="0" normalizeH="0" baseline="0" noProof="0">
                <a:ln>
                  <a:noFill/>
                </a:ln>
                <a:solidFill>
                  <a:srgbClr val="1C325D"/>
                </a:solidFill>
                <a:effectLst/>
                <a:uLnTx/>
                <a:uFillTx/>
                <a:latin typeface="Aktiv Grotesk"/>
                <a:ea typeface="+mn-ea"/>
                <a:cs typeface="+mn-cs"/>
              </a:endParaRPr>
            </a:p>
            <a:p>
              <a:pPr marL="285750" marR="0" lvl="1" indent="-285750" algn="l" defTabSz="1466850" rtl="0" eaLnBrk="1" fontAlgn="auto" latinLnBrk="0" hangingPunct="1">
                <a:lnSpc>
                  <a:spcPct val="90000"/>
                </a:lnSpc>
                <a:spcBef>
                  <a:spcPct val="0"/>
                </a:spcBef>
                <a:spcAft>
                  <a:spcPct val="15000"/>
                </a:spcAft>
                <a:buClrTx/>
                <a:buSzTx/>
                <a:buFontTx/>
                <a:buNone/>
                <a:tabLst/>
                <a:defRPr/>
              </a:pPr>
              <a:endParaRPr kumimoji="0" lang="en-US" sz="3300" b="0" i="0" u="none" strike="noStrike" kern="1200" cap="none" spc="0" normalizeH="0" baseline="0" noProof="0">
                <a:ln>
                  <a:noFill/>
                </a:ln>
                <a:solidFill>
                  <a:srgbClr val="1C325D"/>
                </a:solidFill>
                <a:effectLst/>
                <a:uLnTx/>
                <a:uFillTx/>
                <a:latin typeface="Aktiv Grotesk"/>
                <a:ea typeface="+mn-ea"/>
                <a:cs typeface="+mn-cs"/>
              </a:endParaRPr>
            </a:p>
          </p:txBody>
        </p:sp>
      </p:grpSp>
      <p:sp>
        <p:nvSpPr>
          <p:cNvPr id="55" name="TextBox 54">
            <a:extLst>
              <a:ext uri="{FF2B5EF4-FFF2-40B4-BE49-F238E27FC236}">
                <a16:creationId xmlns:a16="http://schemas.microsoft.com/office/drawing/2014/main" id="{9A2283DB-2F8B-BF4D-9CA9-5641B9727FA7}"/>
              </a:ext>
            </a:extLst>
          </p:cNvPr>
          <p:cNvSpPr txBox="1"/>
          <p:nvPr/>
        </p:nvSpPr>
        <p:spPr>
          <a:xfrm>
            <a:off x="1924147" y="2114793"/>
            <a:ext cx="1646583"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00ABEC"/>
                </a:solidFill>
                <a:effectLst/>
                <a:uLnTx/>
                <a:uFillTx/>
                <a:latin typeface="Aktiv Grotesk" panose="020B0504020202020204" pitchFamily="34" charset="0"/>
                <a:ea typeface="+mn-ea"/>
                <a:cs typeface="+mn-cs"/>
              </a:rPr>
              <a:t>Best for barnet, best for samfunnet</a:t>
            </a:r>
            <a:endParaRPr kumimoji="0" lang="en-JP" sz="2000" b="1" i="0" u="none" strike="noStrike" kern="1200" cap="none" spc="0" normalizeH="0" baseline="0" noProof="0">
              <a:ln>
                <a:noFill/>
              </a:ln>
              <a:solidFill>
                <a:srgbClr val="00ABEC"/>
              </a:solidFill>
              <a:effectLst/>
              <a:uLnTx/>
              <a:uFillTx/>
              <a:latin typeface="Aktiv Grotesk" panose="020B0504020202020204" pitchFamily="34" charset="0"/>
              <a:ea typeface="+mn-ea"/>
              <a:cs typeface="+mn-cs"/>
            </a:endParaRPr>
          </a:p>
        </p:txBody>
      </p:sp>
      <p:sp>
        <p:nvSpPr>
          <p:cNvPr id="56" name="TextBox 55">
            <a:extLst>
              <a:ext uri="{FF2B5EF4-FFF2-40B4-BE49-F238E27FC236}">
                <a16:creationId xmlns:a16="http://schemas.microsoft.com/office/drawing/2014/main" id="{AD54C1EC-DDF5-E443-8D84-29D852EC51EB}"/>
              </a:ext>
            </a:extLst>
          </p:cNvPr>
          <p:cNvSpPr txBox="1"/>
          <p:nvPr/>
        </p:nvSpPr>
        <p:spPr>
          <a:xfrm>
            <a:off x="1895268" y="1444545"/>
            <a:ext cx="824806"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JP" sz="4600" b="1" i="0" u="none" strike="noStrike" kern="1200" cap="none" spc="0" normalizeH="0" baseline="0" noProof="0">
                <a:ln>
                  <a:noFill/>
                </a:ln>
                <a:solidFill>
                  <a:srgbClr val="00ABEC"/>
                </a:solidFill>
                <a:effectLst/>
                <a:uLnTx/>
                <a:uFillTx/>
                <a:latin typeface="Aktiv Grotesk" panose="020B0504020202020204" pitchFamily="34" charset="0"/>
                <a:ea typeface="Aktiv Grotesk" panose="020B0504020202020204" pitchFamily="34" charset="0"/>
                <a:cs typeface="Aktiv Grotesk" panose="020B0504020202020204" pitchFamily="34" charset="0"/>
              </a:rPr>
              <a:t>1</a:t>
            </a:r>
          </a:p>
        </p:txBody>
      </p:sp>
      <p:grpSp>
        <p:nvGrpSpPr>
          <p:cNvPr id="57" name="Group 56">
            <a:extLst>
              <a:ext uri="{FF2B5EF4-FFF2-40B4-BE49-F238E27FC236}">
                <a16:creationId xmlns:a16="http://schemas.microsoft.com/office/drawing/2014/main" id="{A8043B1E-6C53-5E45-8791-F3CF114308A4}"/>
              </a:ext>
            </a:extLst>
          </p:cNvPr>
          <p:cNvGrpSpPr/>
          <p:nvPr/>
        </p:nvGrpSpPr>
        <p:grpSpPr>
          <a:xfrm>
            <a:off x="6268290" y="3716891"/>
            <a:ext cx="2056487" cy="2056487"/>
            <a:chOff x="397601" y="2709333"/>
            <a:chExt cx="2380654" cy="2380654"/>
          </a:xfrm>
        </p:grpSpPr>
        <p:sp>
          <p:nvSpPr>
            <p:cNvPr id="58" name="Rounded Rectangle 57">
              <a:extLst>
                <a:ext uri="{FF2B5EF4-FFF2-40B4-BE49-F238E27FC236}">
                  <a16:creationId xmlns:a16="http://schemas.microsoft.com/office/drawing/2014/main" id="{E3BCF8A6-4476-0C4C-ABCD-231440580C77}"/>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ktiv Grotesk"/>
                <a:ea typeface="+mn-ea"/>
                <a:cs typeface="+mn-cs"/>
              </a:endParaRPr>
            </a:p>
          </p:txBody>
        </p:sp>
        <p:sp>
          <p:nvSpPr>
            <p:cNvPr id="59" name="Rounded Rectangle 4">
              <a:extLst>
                <a:ext uri="{FF2B5EF4-FFF2-40B4-BE49-F238E27FC236}">
                  <a16:creationId xmlns:a16="http://schemas.microsoft.com/office/drawing/2014/main" id="{4B693488-79CA-4E41-BB5B-6E0650589439}"/>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marR="0" lvl="0" indent="0" algn="l" defTabSz="1866900" rtl="0" eaLnBrk="1" fontAlgn="auto" latinLnBrk="0" hangingPunct="1">
                <a:lnSpc>
                  <a:spcPct val="90000"/>
                </a:lnSpc>
                <a:spcBef>
                  <a:spcPct val="0"/>
                </a:spcBef>
                <a:spcAft>
                  <a:spcPct val="35000"/>
                </a:spcAft>
                <a:buClrTx/>
                <a:buSzTx/>
                <a:buFontTx/>
                <a:buNone/>
                <a:tabLst/>
                <a:defRPr/>
              </a:pPr>
              <a:endParaRPr kumimoji="0" lang="en-US" sz="4200" b="0" i="0" u="none" strike="noStrike" kern="1200" cap="none" spc="0" normalizeH="0" baseline="0" noProof="0">
                <a:ln>
                  <a:noFill/>
                </a:ln>
                <a:solidFill>
                  <a:srgbClr val="00ABEC"/>
                </a:solidFill>
                <a:effectLst/>
                <a:uLnTx/>
                <a:uFillTx/>
                <a:latin typeface="Aktiv Grotesk"/>
                <a:ea typeface="+mn-ea"/>
                <a:cs typeface="+mn-cs"/>
              </a:endParaRPr>
            </a:p>
            <a:p>
              <a:pPr marL="285750" marR="0" lvl="1" indent="-285750" algn="l" defTabSz="1466850" rtl="0" eaLnBrk="1" fontAlgn="auto" latinLnBrk="0" hangingPunct="1">
                <a:lnSpc>
                  <a:spcPct val="90000"/>
                </a:lnSpc>
                <a:spcBef>
                  <a:spcPct val="0"/>
                </a:spcBef>
                <a:spcAft>
                  <a:spcPct val="15000"/>
                </a:spcAft>
                <a:buClrTx/>
                <a:buSzTx/>
                <a:buFontTx/>
                <a:buNone/>
                <a:tabLst/>
                <a:defRPr/>
              </a:pPr>
              <a:endParaRPr kumimoji="0" lang="en-US" sz="3300" b="0" i="0" u="none" strike="noStrike" kern="1200" cap="none" spc="0" normalizeH="0" baseline="0" noProof="0">
                <a:ln>
                  <a:noFill/>
                </a:ln>
                <a:solidFill>
                  <a:srgbClr val="1C325D"/>
                </a:solidFill>
                <a:effectLst/>
                <a:uLnTx/>
                <a:uFillTx/>
                <a:latin typeface="Aktiv Grotesk"/>
                <a:ea typeface="+mn-ea"/>
                <a:cs typeface="+mn-cs"/>
              </a:endParaRPr>
            </a:p>
            <a:p>
              <a:pPr marL="285750" marR="0" lvl="1" indent="-285750" algn="l" defTabSz="1466850" rtl="0" eaLnBrk="1" fontAlgn="auto" latinLnBrk="0" hangingPunct="1">
                <a:lnSpc>
                  <a:spcPct val="90000"/>
                </a:lnSpc>
                <a:spcBef>
                  <a:spcPct val="0"/>
                </a:spcBef>
                <a:spcAft>
                  <a:spcPct val="15000"/>
                </a:spcAft>
                <a:buClrTx/>
                <a:buSzTx/>
                <a:buFontTx/>
                <a:buNone/>
                <a:tabLst/>
                <a:defRPr/>
              </a:pPr>
              <a:endParaRPr kumimoji="0" lang="en-US" sz="3300" b="0" i="0" u="none" strike="noStrike" kern="1200" cap="none" spc="0" normalizeH="0" baseline="0" noProof="0">
                <a:ln>
                  <a:noFill/>
                </a:ln>
                <a:solidFill>
                  <a:srgbClr val="1C325D"/>
                </a:solidFill>
                <a:effectLst/>
                <a:uLnTx/>
                <a:uFillTx/>
                <a:latin typeface="Aktiv Grotesk"/>
                <a:ea typeface="+mn-ea"/>
                <a:cs typeface="+mn-cs"/>
              </a:endParaRPr>
            </a:p>
          </p:txBody>
        </p:sp>
      </p:grpSp>
      <p:sp>
        <p:nvSpPr>
          <p:cNvPr id="60" name="TextBox 59">
            <a:extLst>
              <a:ext uri="{FF2B5EF4-FFF2-40B4-BE49-F238E27FC236}">
                <a16:creationId xmlns:a16="http://schemas.microsoft.com/office/drawing/2014/main" id="{08C015D3-99EE-9E40-A53D-8BC95D05F973}"/>
              </a:ext>
            </a:extLst>
          </p:cNvPr>
          <p:cNvSpPr txBox="1"/>
          <p:nvPr/>
        </p:nvSpPr>
        <p:spPr>
          <a:xfrm>
            <a:off x="6425707" y="4319698"/>
            <a:ext cx="164658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A1DF"/>
                </a:solidFill>
                <a:effectLst/>
                <a:uLnTx/>
                <a:uFillTx/>
                <a:latin typeface="Aktiv Grotesk" panose="020B0504020202020204" pitchFamily="34" charset="0"/>
                <a:ea typeface="Aktiv Grotesk" panose="020B0504020202020204" pitchFamily="34" charset="0"/>
                <a:cs typeface="Aktiv Grotesk" panose="020B0504020202020204" pitchFamily="34" charset="0"/>
              </a:rPr>
              <a:t>Kan hjelpe flere</a:t>
            </a:r>
            <a:endParaRPr kumimoji="0" lang="en-JP" sz="1800" b="1" i="0" u="none" strike="noStrike" kern="1200" cap="none" spc="0" normalizeH="0" baseline="0" noProof="0">
              <a:ln>
                <a:noFill/>
              </a:ln>
              <a:solidFill>
                <a:srgbClr val="00A1DF"/>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61" name="TextBox 60">
            <a:extLst>
              <a:ext uri="{FF2B5EF4-FFF2-40B4-BE49-F238E27FC236}">
                <a16:creationId xmlns:a16="http://schemas.microsoft.com/office/drawing/2014/main" id="{BB9FF1E9-2500-5A46-84F4-5B00FE96773C}"/>
              </a:ext>
            </a:extLst>
          </p:cNvPr>
          <p:cNvSpPr txBox="1"/>
          <p:nvPr/>
        </p:nvSpPr>
        <p:spPr>
          <a:xfrm>
            <a:off x="6453071" y="3658747"/>
            <a:ext cx="82480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JP" sz="4600" b="1" i="0" u="none" strike="noStrike" kern="1200" cap="none" spc="0" normalizeH="0" baseline="0" noProof="0">
                <a:ln>
                  <a:noFill/>
                </a:ln>
                <a:solidFill>
                  <a:srgbClr val="00ABEC"/>
                </a:solidFill>
                <a:effectLst/>
                <a:uLnTx/>
                <a:uFillTx/>
                <a:latin typeface="Aktiv Grotesk" panose="020B0504020202020204" pitchFamily="34" charset="0"/>
                <a:ea typeface="Aktiv Grotesk" panose="020B0504020202020204" pitchFamily="34" charset="0"/>
                <a:cs typeface="Aktiv Grotesk" panose="020B0504020202020204" pitchFamily="34" charset="0"/>
              </a:rPr>
              <a:t>3</a:t>
            </a:r>
          </a:p>
        </p:txBody>
      </p:sp>
      <p:grpSp>
        <p:nvGrpSpPr>
          <p:cNvPr id="62" name="Group 61">
            <a:extLst>
              <a:ext uri="{FF2B5EF4-FFF2-40B4-BE49-F238E27FC236}">
                <a16:creationId xmlns:a16="http://schemas.microsoft.com/office/drawing/2014/main" id="{BAD4CBF5-457F-3840-97DF-42ADB1BE4DF4}"/>
              </a:ext>
            </a:extLst>
          </p:cNvPr>
          <p:cNvGrpSpPr/>
          <p:nvPr/>
        </p:nvGrpSpPr>
        <p:grpSpPr>
          <a:xfrm>
            <a:off x="6268046" y="1346627"/>
            <a:ext cx="2056487" cy="2056487"/>
            <a:chOff x="397601" y="2709333"/>
            <a:chExt cx="2380654" cy="2380654"/>
          </a:xfrm>
        </p:grpSpPr>
        <p:sp>
          <p:nvSpPr>
            <p:cNvPr id="63" name="Rounded Rectangle 62">
              <a:extLst>
                <a:ext uri="{FF2B5EF4-FFF2-40B4-BE49-F238E27FC236}">
                  <a16:creationId xmlns:a16="http://schemas.microsoft.com/office/drawing/2014/main" id="{D0B09DB5-635F-9C4E-8CAA-223AEB492B65}"/>
                </a:ext>
              </a:extLst>
            </p:cNvPr>
            <p:cNvSpPr/>
            <p:nvPr/>
          </p:nvSpPr>
          <p:spPr>
            <a:xfrm>
              <a:off x="397601" y="2709333"/>
              <a:ext cx="2380654" cy="2380654"/>
            </a:xfrm>
            <a:prstGeom prst="roundRect">
              <a:avLst>
                <a:gd name="adj" fmla="val 6597"/>
              </a:avLst>
            </a:prstGeom>
            <a:solidFill>
              <a:schemeClr val="bg1"/>
            </a:solidFill>
            <a:effectLst>
              <a:glow rad="76200">
                <a:schemeClr val="bg1">
                  <a:lumMod val="50000"/>
                  <a:alpha val="25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ktiv Grotesk"/>
                <a:ea typeface="+mn-ea"/>
                <a:cs typeface="+mn-cs"/>
              </a:endParaRPr>
            </a:p>
          </p:txBody>
        </p:sp>
        <p:sp>
          <p:nvSpPr>
            <p:cNvPr id="64" name="Rounded Rectangle 4">
              <a:extLst>
                <a:ext uri="{FF2B5EF4-FFF2-40B4-BE49-F238E27FC236}">
                  <a16:creationId xmlns:a16="http://schemas.microsoft.com/office/drawing/2014/main" id="{1CC7329E-4678-B541-8260-E9E095DC927B}"/>
                </a:ext>
              </a:extLst>
            </p:cNvPr>
            <p:cNvSpPr txBox="1"/>
            <p:nvPr/>
          </p:nvSpPr>
          <p:spPr>
            <a:xfrm>
              <a:off x="467328" y="2779060"/>
              <a:ext cx="2241200" cy="224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t" anchorCtr="0">
              <a:noAutofit/>
            </a:bodyPr>
            <a:lstStyle/>
            <a:p>
              <a:pPr marL="0" marR="0" lvl="0" indent="0" algn="l" defTabSz="1866900" rtl="0" eaLnBrk="1" fontAlgn="auto" latinLnBrk="0" hangingPunct="1">
                <a:lnSpc>
                  <a:spcPct val="90000"/>
                </a:lnSpc>
                <a:spcBef>
                  <a:spcPct val="0"/>
                </a:spcBef>
                <a:spcAft>
                  <a:spcPct val="35000"/>
                </a:spcAft>
                <a:buClrTx/>
                <a:buSzTx/>
                <a:buFontTx/>
                <a:buNone/>
                <a:tabLst/>
                <a:defRPr/>
              </a:pPr>
              <a:endParaRPr kumimoji="0" lang="en-US" sz="4200" b="0" i="0" u="none" strike="noStrike" kern="1200" cap="none" spc="0" normalizeH="0" baseline="0" noProof="0">
                <a:ln>
                  <a:noFill/>
                </a:ln>
                <a:solidFill>
                  <a:srgbClr val="00ABEC"/>
                </a:solidFill>
                <a:effectLst/>
                <a:uLnTx/>
                <a:uFillTx/>
                <a:latin typeface="Aktiv Grotesk"/>
                <a:ea typeface="+mn-ea"/>
                <a:cs typeface="+mn-cs"/>
              </a:endParaRPr>
            </a:p>
            <a:p>
              <a:pPr marL="285750" marR="0" lvl="1" indent="-285750" algn="l" defTabSz="1466850" rtl="0" eaLnBrk="1" fontAlgn="auto" latinLnBrk="0" hangingPunct="1">
                <a:lnSpc>
                  <a:spcPct val="90000"/>
                </a:lnSpc>
                <a:spcBef>
                  <a:spcPct val="0"/>
                </a:spcBef>
                <a:spcAft>
                  <a:spcPct val="15000"/>
                </a:spcAft>
                <a:buClrTx/>
                <a:buSzTx/>
                <a:buFontTx/>
                <a:buNone/>
                <a:tabLst/>
                <a:defRPr/>
              </a:pPr>
              <a:endParaRPr kumimoji="0" lang="en-US" sz="3300" b="0" i="0" u="none" strike="noStrike" kern="1200" cap="none" spc="0" normalizeH="0" baseline="0" noProof="0">
                <a:ln>
                  <a:noFill/>
                </a:ln>
                <a:solidFill>
                  <a:srgbClr val="1C325D"/>
                </a:solidFill>
                <a:effectLst/>
                <a:uLnTx/>
                <a:uFillTx/>
                <a:latin typeface="Aktiv Grotesk"/>
                <a:ea typeface="+mn-ea"/>
                <a:cs typeface="+mn-cs"/>
              </a:endParaRPr>
            </a:p>
            <a:p>
              <a:pPr marL="285750" marR="0" lvl="1" indent="-285750" algn="l" defTabSz="1466850" rtl="0" eaLnBrk="1" fontAlgn="auto" latinLnBrk="0" hangingPunct="1">
                <a:lnSpc>
                  <a:spcPct val="90000"/>
                </a:lnSpc>
                <a:spcBef>
                  <a:spcPct val="0"/>
                </a:spcBef>
                <a:spcAft>
                  <a:spcPct val="15000"/>
                </a:spcAft>
                <a:buClrTx/>
                <a:buSzTx/>
                <a:buFontTx/>
                <a:buNone/>
                <a:tabLst/>
                <a:defRPr/>
              </a:pPr>
              <a:endParaRPr kumimoji="0" lang="en-US" sz="3300" b="0" i="0" u="none" strike="noStrike" kern="1200" cap="none" spc="0" normalizeH="0" baseline="0" noProof="0">
                <a:ln>
                  <a:noFill/>
                </a:ln>
                <a:solidFill>
                  <a:srgbClr val="1C325D"/>
                </a:solidFill>
                <a:effectLst/>
                <a:uLnTx/>
                <a:uFillTx/>
                <a:latin typeface="Aktiv Grotesk"/>
                <a:ea typeface="+mn-ea"/>
                <a:cs typeface="+mn-cs"/>
              </a:endParaRPr>
            </a:p>
          </p:txBody>
        </p:sp>
      </p:grpSp>
      <p:sp>
        <p:nvSpPr>
          <p:cNvPr id="65" name="TextBox 64">
            <a:extLst>
              <a:ext uri="{FF2B5EF4-FFF2-40B4-BE49-F238E27FC236}">
                <a16:creationId xmlns:a16="http://schemas.microsoft.com/office/drawing/2014/main" id="{2AF94578-DD0D-F94F-9D60-D96322B8F5E6}"/>
              </a:ext>
            </a:extLst>
          </p:cNvPr>
          <p:cNvSpPr txBox="1"/>
          <p:nvPr/>
        </p:nvSpPr>
        <p:spPr>
          <a:xfrm>
            <a:off x="6454586" y="2114793"/>
            <a:ext cx="164658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err="1">
                <a:ln>
                  <a:noFill/>
                </a:ln>
                <a:solidFill>
                  <a:srgbClr val="00ABEC"/>
                </a:solidFill>
                <a:effectLst/>
                <a:uLnTx/>
                <a:uFillTx/>
                <a:latin typeface="Aktiv Grotesk" panose="020B0504020202020204" pitchFamily="34" charset="0"/>
                <a:ea typeface="Aktiv Grotesk" panose="020B0504020202020204" pitchFamily="34" charset="0"/>
                <a:cs typeface="Aktiv Grotesk" panose="020B0504020202020204" pitchFamily="34" charset="0"/>
              </a:rPr>
              <a:t>Koster</a:t>
            </a:r>
            <a:r>
              <a:rPr kumimoji="0" lang="en-US" sz="2000" b="1" i="0" u="none" strike="noStrike" kern="1200" cap="none" spc="0" normalizeH="0" baseline="0" noProof="0">
                <a:ln>
                  <a:noFill/>
                </a:ln>
                <a:solidFill>
                  <a:srgbClr val="00ABEC"/>
                </a:solidFill>
                <a:effectLst/>
                <a:uLnTx/>
                <a:uFillTx/>
                <a:latin typeface="Aktiv Grotesk" panose="020B0504020202020204" pitchFamily="34" charset="0"/>
                <a:ea typeface="Aktiv Grotesk" panose="020B0504020202020204" pitchFamily="34" charset="0"/>
                <a:cs typeface="Aktiv Grotesk" panose="020B0504020202020204" pitchFamily="34" charset="0"/>
              </a:rPr>
              <a:t> </a:t>
            </a:r>
            <a:r>
              <a:rPr kumimoji="0" lang="en-US" sz="2000" b="1" i="0" u="none" strike="noStrike" kern="1200" cap="none" spc="0" normalizeH="0" baseline="0" noProof="0" err="1">
                <a:ln>
                  <a:noFill/>
                </a:ln>
                <a:solidFill>
                  <a:srgbClr val="00ABEC"/>
                </a:solidFill>
                <a:effectLst/>
                <a:uLnTx/>
                <a:uFillTx/>
                <a:latin typeface="Aktiv Grotesk" panose="020B0504020202020204" pitchFamily="34" charset="0"/>
                <a:ea typeface="Aktiv Grotesk" panose="020B0504020202020204" pitchFamily="34" charset="0"/>
                <a:cs typeface="Aktiv Grotesk" panose="020B0504020202020204" pitchFamily="34" charset="0"/>
              </a:rPr>
              <a:t>mindre</a:t>
            </a:r>
            <a:endParaRPr kumimoji="0" lang="en-JP" sz="2000" b="0" i="0" u="none" strike="noStrike" kern="1200" cap="none" spc="0" normalizeH="0" baseline="0" noProof="0">
              <a:ln>
                <a:noFill/>
              </a:ln>
              <a:solidFill>
                <a:srgbClr val="1C325D"/>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66" name="TextBox 65">
            <a:extLst>
              <a:ext uri="{FF2B5EF4-FFF2-40B4-BE49-F238E27FC236}">
                <a16:creationId xmlns:a16="http://schemas.microsoft.com/office/drawing/2014/main" id="{82D21AC2-B0C3-D247-9426-99FC2C43E0E0}"/>
              </a:ext>
            </a:extLst>
          </p:cNvPr>
          <p:cNvSpPr txBox="1"/>
          <p:nvPr/>
        </p:nvSpPr>
        <p:spPr>
          <a:xfrm>
            <a:off x="6425707" y="1444545"/>
            <a:ext cx="82480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JP" sz="4600" b="1" i="0" u="none" strike="noStrike" kern="1200" cap="none" spc="0" normalizeH="0" baseline="0" noProof="0">
                <a:ln>
                  <a:noFill/>
                </a:ln>
                <a:solidFill>
                  <a:srgbClr val="00ABEC"/>
                </a:solidFill>
                <a:effectLst/>
                <a:uLnTx/>
                <a:uFillTx/>
                <a:latin typeface="Aktiv Grotesk" panose="020B0504020202020204" pitchFamily="34" charset="0"/>
                <a:ea typeface="Aktiv Grotesk" panose="020B0504020202020204" pitchFamily="34" charset="0"/>
                <a:cs typeface="Aktiv Grotesk" panose="020B0504020202020204" pitchFamily="34" charset="0"/>
              </a:rPr>
              <a:t>2</a:t>
            </a:r>
          </a:p>
        </p:txBody>
      </p:sp>
      <p:pic>
        <p:nvPicPr>
          <p:cNvPr id="73" name="Picture 72">
            <a:extLst>
              <a:ext uri="{FF2B5EF4-FFF2-40B4-BE49-F238E27FC236}">
                <a16:creationId xmlns:a16="http://schemas.microsoft.com/office/drawing/2014/main" id="{FB2E43F3-E2BB-5841-8176-03CE04DB4F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5430" y="3708324"/>
            <a:ext cx="2056487" cy="2065193"/>
          </a:xfrm>
          <a:prstGeom prst="rect">
            <a:avLst/>
          </a:prstGeom>
        </p:spPr>
      </p:pic>
      <p:pic>
        <p:nvPicPr>
          <p:cNvPr id="74" name="Picture 73" descr="A person and a child posing for the camera&#10;&#10;Description automatically generated with medium confidence">
            <a:extLst>
              <a:ext uri="{FF2B5EF4-FFF2-40B4-BE49-F238E27FC236}">
                <a16:creationId xmlns:a16="http://schemas.microsoft.com/office/drawing/2014/main" id="{62ABA7BF-F051-AF41-96B9-13861570AE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4005431" y="1345049"/>
            <a:ext cx="2056487" cy="2065193"/>
          </a:xfrm>
          <a:prstGeom prst="rect">
            <a:avLst/>
          </a:prstGeom>
        </p:spPr>
      </p:pic>
      <p:pic>
        <p:nvPicPr>
          <p:cNvPr id="75" name="Picture 74">
            <a:extLst>
              <a:ext uri="{FF2B5EF4-FFF2-40B4-BE49-F238E27FC236}">
                <a16:creationId xmlns:a16="http://schemas.microsoft.com/office/drawing/2014/main" id="{8DF34C4B-7E10-A343-AB3C-51C3DFC7C09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515086" y="1345049"/>
            <a:ext cx="2056487" cy="2065193"/>
          </a:xfrm>
          <a:prstGeom prst="rect">
            <a:avLst/>
          </a:prstGeom>
        </p:spPr>
      </p:pic>
      <p:sp>
        <p:nvSpPr>
          <p:cNvPr id="3" name="TekstSylinder 2">
            <a:extLst>
              <a:ext uri="{FF2B5EF4-FFF2-40B4-BE49-F238E27FC236}">
                <a16:creationId xmlns:a16="http://schemas.microsoft.com/office/drawing/2014/main" id="{EE68E0B9-465C-459B-69FC-9CD6E02499C8}"/>
              </a:ext>
            </a:extLst>
          </p:cNvPr>
          <p:cNvSpPr txBox="1"/>
          <p:nvPr/>
        </p:nvSpPr>
        <p:spPr>
          <a:xfrm>
            <a:off x="11887200" y="6604084"/>
            <a:ext cx="444500" cy="253916"/>
          </a:xfrm>
          <a:prstGeom prst="rect">
            <a:avLst/>
          </a:prstGeom>
          <a:noFill/>
        </p:spPr>
        <p:txBody>
          <a:bodyPr wrap="square" rtlCol="0">
            <a:spAutoFit/>
          </a:bodyPr>
          <a:lstStyle/>
          <a:p>
            <a:pPr algn="l"/>
            <a:r>
              <a:rPr lang="nb-NO" sz="1050" dirty="0">
                <a:latin typeface="Aktiv Grotesk" panose="020B0504020202020204" pitchFamily="34" charset="0"/>
                <a:ea typeface="Aktiv Grotesk" panose="020B0504020202020204" pitchFamily="34" charset="0"/>
                <a:cs typeface="Aktiv Grotesk" panose="020B0504020202020204" pitchFamily="34" charset="0"/>
              </a:rPr>
              <a:t>16</a:t>
            </a:r>
          </a:p>
        </p:txBody>
      </p:sp>
    </p:spTree>
    <p:extLst>
      <p:ext uri="{BB962C8B-B14F-4D97-AF65-F5344CB8AC3E}">
        <p14:creationId xmlns:p14="http://schemas.microsoft.com/office/powerpoint/2010/main" val="197485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bilde 9" descr="Et bilde som inneholder Menneskeansikt, person, klær, jente&#10;&#10;Automatisk generert beskrivelse">
            <a:extLst>
              <a:ext uri="{FF2B5EF4-FFF2-40B4-BE49-F238E27FC236}">
                <a16:creationId xmlns:a16="http://schemas.microsoft.com/office/drawing/2014/main" id="{3C0DE5A4-3121-3266-785E-3E8A78D10A0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96059" y="1847357"/>
            <a:ext cx="6363056"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nb-NO" sz="2400"/>
              <a:t>F</a:t>
            </a:r>
            <a:r>
              <a:rPr lang="nb-NO" sz="2400" b="0" i="0">
                <a:effectLst/>
              </a:rPr>
              <a:t>osterhjem og andre omsorgstiltak.</a:t>
            </a:r>
          </a:p>
          <a:p>
            <a:pPr marL="285750" indent="-285750">
              <a:lnSpc>
                <a:spcPct val="150000"/>
              </a:lnSpc>
              <a:buFont typeface="Arial" panose="020B0604020202020204" pitchFamily="34" charset="0"/>
              <a:buChar char="•"/>
            </a:pPr>
            <a:r>
              <a:rPr lang="nb-NO" sz="2400" b="0" i="0">
                <a:effectLst/>
              </a:rPr>
              <a:t>Basert på og i tråd med FNs retningslinjer for alternativ omsorg.</a:t>
            </a:r>
          </a:p>
          <a:p>
            <a:pPr marL="285750" indent="-285750">
              <a:lnSpc>
                <a:spcPct val="150000"/>
              </a:lnSpc>
              <a:buFont typeface="Arial" panose="020B0604020202020204" pitchFamily="34" charset="0"/>
              <a:buChar char="•"/>
            </a:pPr>
            <a:r>
              <a:rPr lang="nb-NO" sz="2400" b="0" i="0">
                <a:effectLst/>
              </a:rPr>
              <a:t>Biologiske søsken i samme familie</a:t>
            </a:r>
          </a:p>
          <a:p>
            <a:pPr marL="285750" indent="-285750">
              <a:lnSpc>
                <a:spcPct val="150000"/>
              </a:lnSpc>
              <a:buFont typeface="Arial" panose="020B0604020202020204" pitchFamily="34" charset="0"/>
              <a:buChar char="•"/>
            </a:pPr>
            <a:r>
              <a:rPr lang="nb-NO" sz="2400"/>
              <a:t>O</a:t>
            </a:r>
            <a:r>
              <a:rPr lang="nb-NO" sz="2400" b="0" i="0">
                <a:effectLst/>
              </a:rPr>
              <a:t>ppvekst med trygge og stabile relasjoner, tilhørighet og muligheter.</a:t>
            </a:r>
          </a:p>
          <a:p>
            <a:pPr marL="285750" indent="-285750">
              <a:lnSpc>
                <a:spcPct val="150000"/>
              </a:lnSpc>
              <a:buFont typeface="Arial" panose="020B0604020202020204" pitchFamily="34" charset="0"/>
              <a:buChar char="•"/>
            </a:pPr>
            <a:r>
              <a:rPr lang="nb-NO" sz="2400"/>
              <a:t>Integrering og gjenforening.</a:t>
            </a:r>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707886"/>
          </a:xfrm>
          <a:prstGeom prst="rect">
            <a:avLst/>
          </a:prstGeom>
        </p:spPr>
        <p:txBody>
          <a:bodyPr wrap="square">
            <a:spAutoFit/>
          </a:bodyPr>
          <a:lstStyle/>
          <a:p>
            <a:pPr algn="r"/>
            <a:r>
              <a:rPr lang="nb-NO" sz="4000" b="1">
                <a:latin typeface="Aktiv Grotesk Medium" panose="020B0504020202020204" pitchFamily="34" charset="0"/>
              </a:rPr>
              <a:t>God alternativ omsorg </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37277" y="6538468"/>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17</a:t>
            </a:r>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50366" y="1216968"/>
            <a:ext cx="3140163" cy="4337639"/>
          </a:xfrm>
          <a:prstGeom prst="rect">
            <a:avLst/>
          </a:prstGeom>
          <a:noFill/>
        </p:spPr>
      </p:pic>
      <p:sp>
        <p:nvSpPr>
          <p:cNvPr id="15" name="Rectangle 14">
            <a:extLst>
              <a:ext uri="{FF2B5EF4-FFF2-40B4-BE49-F238E27FC236}">
                <a16:creationId xmlns:a16="http://schemas.microsoft.com/office/drawing/2014/main" id="{12B24372-1B1F-8044-8334-85A8B56B32B0}"/>
              </a:ext>
            </a:extLst>
          </p:cNvPr>
          <p:cNvSpPr/>
          <p:nvPr/>
        </p:nvSpPr>
        <p:spPr>
          <a:xfrm>
            <a:off x="2613795" y="1971494"/>
            <a:ext cx="1837803" cy="2814617"/>
          </a:xfrm>
          <a:prstGeom prst="rect">
            <a:avLst/>
          </a:prstGeom>
        </p:spPr>
        <p:txBody>
          <a:bodyPr wrap="square">
            <a:spAutoFit/>
          </a:bodyPr>
          <a:lstStyle/>
          <a:p>
            <a:pPr>
              <a:lnSpc>
                <a:spcPct val="150000"/>
              </a:lnSpc>
            </a:pPr>
            <a:r>
              <a:rPr lang="nb-NO" sz="2000" b="1">
                <a:solidFill>
                  <a:schemeClr val="bg1"/>
                </a:solidFill>
                <a:latin typeface="Aktiv Grotesk" panose="020B0504020202020204" pitchFamily="34" charset="0"/>
              </a:rPr>
              <a:t>Når alle andre muligheter er prøvd, har barn krav på god alternativ omsorg.</a:t>
            </a:r>
          </a:p>
        </p:txBody>
      </p:sp>
    </p:spTree>
    <p:extLst>
      <p:ext uri="{BB962C8B-B14F-4D97-AF65-F5344CB8AC3E}">
        <p14:creationId xmlns:p14="http://schemas.microsoft.com/office/powerpoint/2010/main" val="173280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ssholder for bilde 15" descr="Et bilde som inneholder person, klær, innendørs, vegg&#10;&#10;Automatisk generert beskrivelse">
            <a:extLst>
              <a:ext uri="{FF2B5EF4-FFF2-40B4-BE49-F238E27FC236}">
                <a16:creationId xmlns:a16="http://schemas.microsoft.com/office/drawing/2014/main" id="{D3853F3C-90B1-C35E-D229-661294A04D8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96059" y="1847357"/>
            <a:ext cx="6363056"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nb-NO" sz="2400"/>
              <a:t>Bygge relasjoner gjennom nærhet og tillit.</a:t>
            </a:r>
          </a:p>
          <a:p>
            <a:pPr marL="285750" indent="-285750">
              <a:lnSpc>
                <a:spcPct val="150000"/>
              </a:lnSpc>
              <a:buFont typeface="Arial" panose="020B0604020202020204" pitchFamily="34" charset="0"/>
              <a:buChar char="•"/>
            </a:pPr>
            <a:r>
              <a:rPr lang="nb-NO" sz="2400"/>
              <a:t>Barn «med bagasje» trenger faglig kompetent oppfølging.</a:t>
            </a:r>
          </a:p>
          <a:p>
            <a:pPr marL="285750" indent="-285750">
              <a:lnSpc>
                <a:spcPct val="150000"/>
              </a:lnSpc>
              <a:buFont typeface="Arial" panose="020B0604020202020204" pitchFamily="34" charset="0"/>
              <a:buChar char="•"/>
            </a:pPr>
            <a:r>
              <a:rPr lang="nb-NO" sz="2400"/>
              <a:t>Vanlig oppvekst, med tilhørighet til nærmiljø, venner og skole.</a:t>
            </a:r>
          </a:p>
          <a:p>
            <a:pPr marL="285750" indent="-285750">
              <a:lnSpc>
                <a:spcPct val="150000"/>
              </a:lnSpc>
              <a:buFont typeface="Arial" panose="020B0604020202020204" pitchFamily="34" charset="0"/>
              <a:buChar char="•"/>
            </a:pPr>
            <a:r>
              <a:rPr lang="nb-NO" sz="2400"/>
              <a:t>Kontakt med biologisk familie.</a:t>
            </a:r>
          </a:p>
          <a:p>
            <a:pPr marL="285750" indent="-285750">
              <a:lnSpc>
                <a:spcPct val="150000"/>
              </a:lnSpc>
              <a:buFont typeface="Arial" panose="020B0604020202020204" pitchFamily="34" charset="0"/>
              <a:buChar char="•"/>
            </a:pPr>
            <a:endParaRPr lang="nb-NO" sz="2400"/>
          </a:p>
          <a:p>
            <a:pPr marL="285750" indent="-285750">
              <a:lnSpc>
                <a:spcPct val="150000"/>
              </a:lnSpc>
              <a:buFont typeface="Arial" panose="020B0604020202020204" pitchFamily="34" charset="0"/>
              <a:buChar char="•"/>
            </a:pPr>
            <a:endParaRPr lang="nb-NO" sz="2400"/>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707886"/>
          </a:xfrm>
          <a:prstGeom prst="rect">
            <a:avLst/>
          </a:prstGeom>
        </p:spPr>
        <p:txBody>
          <a:bodyPr wrap="square">
            <a:spAutoFit/>
          </a:bodyPr>
          <a:lstStyle/>
          <a:p>
            <a:pPr algn="r"/>
            <a:r>
              <a:rPr lang="nb-NO" sz="4000" b="1">
                <a:latin typeface="Aktiv Grotesk Medium" panose="020B0504020202020204" pitchFamily="34" charset="0"/>
              </a:rPr>
              <a:t>- skape et trygt familiemiljø </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18</a:t>
            </a:r>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50366" y="1216968"/>
            <a:ext cx="3140163" cy="4337639"/>
          </a:xfrm>
          <a:prstGeom prst="rect">
            <a:avLst/>
          </a:prstGeom>
          <a:noFill/>
        </p:spPr>
      </p:pic>
      <p:sp>
        <p:nvSpPr>
          <p:cNvPr id="19" name="Rectangle 18">
            <a:extLst>
              <a:ext uri="{FF2B5EF4-FFF2-40B4-BE49-F238E27FC236}">
                <a16:creationId xmlns:a16="http://schemas.microsoft.com/office/drawing/2014/main" id="{95DBBF43-A5D4-DF4E-9076-F2DF01084283}"/>
              </a:ext>
            </a:extLst>
          </p:cNvPr>
          <p:cNvSpPr/>
          <p:nvPr/>
        </p:nvSpPr>
        <p:spPr>
          <a:xfrm rot="16200000">
            <a:off x="-349925" y="5337949"/>
            <a:ext cx="2060035" cy="215444"/>
          </a:xfrm>
          <a:prstGeom prst="rect">
            <a:avLst/>
          </a:prstGeom>
        </p:spPr>
        <p:txBody>
          <a:bodyPr wrap="square">
            <a:spAutoFit/>
          </a:bodyPr>
          <a:lstStyle/>
          <a:p>
            <a:r>
              <a:rPr lang="en-US" sz="800">
                <a:solidFill>
                  <a:schemeClr val="bg1"/>
                </a:solidFill>
                <a:latin typeface="Aktiv Grotesk" panose="020B0504020202020204" pitchFamily="34" charset="0"/>
              </a:rPr>
              <a:t> </a:t>
            </a:r>
            <a:endParaRPr lang="en-US" sz="800">
              <a:solidFill>
                <a:schemeClr val="bg1"/>
              </a:solidFill>
              <a:effectLst/>
              <a:latin typeface="Aktiv Grotesk" panose="020B0504020202020204" pitchFamily="34" charset="0"/>
            </a:endParaRPr>
          </a:p>
        </p:txBody>
      </p:sp>
      <p:sp>
        <p:nvSpPr>
          <p:cNvPr id="3" name="TekstSylinder 2">
            <a:extLst>
              <a:ext uri="{FF2B5EF4-FFF2-40B4-BE49-F238E27FC236}">
                <a16:creationId xmlns:a16="http://schemas.microsoft.com/office/drawing/2014/main" id="{8FE9E616-0915-1C12-ECCF-789F7DBD607B}"/>
              </a:ext>
            </a:extLst>
          </p:cNvPr>
          <p:cNvSpPr txBox="1"/>
          <p:nvPr/>
        </p:nvSpPr>
        <p:spPr>
          <a:xfrm>
            <a:off x="2681768" y="2026112"/>
            <a:ext cx="1794424" cy="2862322"/>
          </a:xfrm>
          <a:prstGeom prst="rect">
            <a:avLst/>
          </a:prstGeom>
          <a:noFill/>
        </p:spPr>
        <p:txBody>
          <a:bodyPr wrap="square" rtlCol="0">
            <a:spAutoFit/>
          </a:bodyPr>
          <a:lstStyle/>
          <a:p>
            <a:pPr algn="l"/>
            <a:r>
              <a:rPr lang="nb-NO" b="1">
                <a:solidFill>
                  <a:schemeClr val="bg2"/>
                </a:solidFill>
                <a:ea typeface="Aktiv Grotesk" panose="020B0504020202020204" pitchFamily="34" charset="0"/>
                <a:cs typeface="Aktiv Grotesk" panose="020B0504020202020204" pitchFamily="34" charset="0"/>
              </a:rPr>
              <a:t>-</a:t>
            </a:r>
            <a:r>
              <a:rPr lang="nb-NO" b="1">
                <a:solidFill>
                  <a:schemeClr val="bg2"/>
                </a:solidFill>
                <a:effectLst/>
                <a:ea typeface="Calibri" panose="020F0502020204030204" pitchFamily="34" charset="0"/>
              </a:rPr>
              <a:t>Som fostermor er jeg her for å støtte</a:t>
            </a:r>
            <a:r>
              <a:rPr lang="nb-NO" b="1">
                <a:solidFill>
                  <a:schemeClr val="bg2"/>
                </a:solidFill>
                <a:ea typeface="Calibri" panose="020F0502020204030204" pitchFamily="34" charset="0"/>
              </a:rPr>
              <a:t>,</a:t>
            </a:r>
            <a:r>
              <a:rPr lang="nb-NO" b="1">
                <a:solidFill>
                  <a:schemeClr val="bg2"/>
                </a:solidFill>
                <a:effectLst/>
                <a:ea typeface="Calibri" panose="020F0502020204030204" pitchFamily="34" charset="0"/>
              </a:rPr>
              <a:t> heie, oppmuntre, og gjennom ord og handlinger vise at jeg har tro på dem. </a:t>
            </a:r>
            <a:br>
              <a:rPr lang="nb-NO">
                <a:solidFill>
                  <a:schemeClr val="bg2"/>
                </a:solidFill>
                <a:effectLst/>
                <a:ea typeface="Calibri" panose="020F0502020204030204" pitchFamily="34" charset="0"/>
              </a:rPr>
            </a:br>
            <a:r>
              <a:rPr lang="nb-NO">
                <a:solidFill>
                  <a:schemeClr val="bg2"/>
                </a:solidFill>
                <a:ea typeface="Calibri" panose="020F0502020204030204" pitchFamily="34" charset="0"/>
              </a:rPr>
              <a:t>(SOS-fostermor </a:t>
            </a:r>
            <a:r>
              <a:rPr lang="nb-NO">
                <a:solidFill>
                  <a:schemeClr val="bg2"/>
                </a:solidFill>
                <a:effectLst/>
                <a:ea typeface="Calibri" panose="020F0502020204030204" pitchFamily="34" charset="0"/>
              </a:rPr>
              <a:t>Natasha</a:t>
            </a:r>
            <a:r>
              <a:rPr lang="nb-NO">
                <a:solidFill>
                  <a:schemeClr val="bg2"/>
                </a:solidFill>
                <a:ea typeface="Calibri" panose="020F0502020204030204" pitchFamily="34" charset="0"/>
              </a:rPr>
              <a:t>)</a:t>
            </a:r>
            <a:endParaRPr lang="nb-NO">
              <a:solidFill>
                <a:schemeClr val="bg2"/>
              </a:solidFill>
              <a:ea typeface="Aktiv Grotesk" panose="020B0504020202020204" pitchFamily="34" charset="0"/>
              <a:cs typeface="Aktiv Grotesk" panose="020B0504020202020204" pitchFamily="34" charset="0"/>
            </a:endParaRPr>
          </a:p>
        </p:txBody>
      </p:sp>
    </p:spTree>
    <p:extLst>
      <p:ext uri="{BB962C8B-B14F-4D97-AF65-F5344CB8AC3E}">
        <p14:creationId xmlns:p14="http://schemas.microsoft.com/office/powerpoint/2010/main" val="172827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Menneskeansikt, klær, person, møbler&#10;&#10;Automatisk generert beskrivelse">
            <a:extLst>
              <a:ext uri="{FF2B5EF4-FFF2-40B4-BE49-F238E27FC236}">
                <a16:creationId xmlns:a16="http://schemas.microsoft.com/office/drawing/2014/main" id="{5F2A67C3-4F5D-CDF4-1898-3A464294768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85668" y="1313746"/>
            <a:ext cx="6363056" cy="6408421"/>
          </a:xfrm>
          <a:prstGeom prst="rect">
            <a:avLst/>
          </a:prstGeom>
        </p:spPr>
        <p:txBody>
          <a:bodyPr wrap="square">
            <a:spAutoFit/>
          </a:bodyPr>
          <a:lstStyle/>
          <a:p>
            <a:pPr marL="342900" indent="-342900">
              <a:lnSpc>
                <a:spcPct val="150000"/>
              </a:lnSpc>
              <a:buFont typeface="Arial" panose="020B0604020202020204" pitchFamily="34" charset="0"/>
              <a:buChar char="•"/>
            </a:pPr>
            <a:r>
              <a:rPr lang="nb-NO" sz="2300"/>
              <a:t>S</a:t>
            </a:r>
            <a:r>
              <a:rPr lang="nb-NO" sz="2300" b="0" i="0">
                <a:effectLst/>
              </a:rPr>
              <a:t>amarbeider med og etablerer nye </a:t>
            </a:r>
            <a:br>
              <a:rPr lang="nb-NO" sz="2300" b="0" i="0">
                <a:effectLst/>
              </a:rPr>
            </a:br>
            <a:r>
              <a:rPr lang="nb-NO" sz="2300" b="0" i="0">
                <a:effectLst/>
              </a:rPr>
              <a:t>lokale nettverk og organisasjoner.</a:t>
            </a:r>
          </a:p>
          <a:p>
            <a:pPr marL="342900" indent="-342900">
              <a:lnSpc>
                <a:spcPct val="150000"/>
              </a:lnSpc>
              <a:buFont typeface="Arial" panose="020B0604020202020204" pitchFamily="34" charset="0"/>
              <a:buChar char="•"/>
            </a:pPr>
            <a:r>
              <a:rPr lang="nb-NO" sz="2300"/>
              <a:t>Får på plass og forbedrer </a:t>
            </a:r>
            <a:r>
              <a:rPr lang="nb-NO" sz="2300" b="0" i="0">
                <a:effectLst/>
              </a:rPr>
              <a:t>policyer og beskyttelsesstrukturer for barn.</a:t>
            </a:r>
          </a:p>
          <a:p>
            <a:pPr marL="342900" indent="-342900">
              <a:lnSpc>
                <a:spcPct val="150000"/>
              </a:lnSpc>
              <a:buFont typeface="Arial" panose="020B0604020202020204" pitchFamily="34" charset="0"/>
              <a:buChar char="•"/>
            </a:pPr>
            <a:r>
              <a:rPr lang="nb-NO" sz="2300"/>
              <a:t>Sammen med fagfolk, politikere og andre aktører utvikles nye tiltak og innovative programmer for å sikre barn og unge bedre vern og omsorg.</a:t>
            </a:r>
          </a:p>
          <a:p>
            <a:pPr marL="342900" indent="-342900">
              <a:lnSpc>
                <a:spcPct val="150000"/>
              </a:lnSpc>
              <a:buFont typeface="Arial" panose="020B0604020202020204" pitchFamily="34" charset="0"/>
              <a:buChar char="•"/>
            </a:pPr>
            <a:r>
              <a:rPr lang="nb-NO" sz="2300"/>
              <a:t>Gir barn og unge en stemme overfor myndigheter og beslutningstakere.</a:t>
            </a:r>
          </a:p>
          <a:p>
            <a:pPr marL="342900" indent="-342900">
              <a:lnSpc>
                <a:spcPct val="150000"/>
              </a:lnSpc>
              <a:buFont typeface="Arial" panose="020B0604020202020204" pitchFamily="34" charset="0"/>
              <a:buChar char="•"/>
            </a:pPr>
            <a:endParaRPr lang="nb-NO" sz="2300"/>
          </a:p>
          <a:p>
            <a:pPr marL="342900" indent="-342900">
              <a:lnSpc>
                <a:spcPct val="150000"/>
              </a:lnSpc>
              <a:buFont typeface="Arial" panose="020B0604020202020204" pitchFamily="34" charset="0"/>
              <a:buChar char="•"/>
            </a:pPr>
            <a:endParaRPr lang="nb-NO" sz="2300" b="0" i="0">
              <a:effectLst/>
            </a:endParaRPr>
          </a:p>
          <a:p>
            <a:pPr marL="342900" indent="-342900">
              <a:lnSpc>
                <a:spcPct val="150000"/>
              </a:lnSpc>
              <a:buFont typeface="Arial" panose="020B0604020202020204" pitchFamily="34" charset="0"/>
              <a:buChar char="•"/>
            </a:pPr>
            <a:endParaRPr lang="nb-NO" sz="2300"/>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646331"/>
          </a:xfrm>
          <a:prstGeom prst="rect">
            <a:avLst/>
          </a:prstGeom>
        </p:spPr>
        <p:txBody>
          <a:bodyPr wrap="square">
            <a:spAutoFit/>
          </a:bodyPr>
          <a:lstStyle/>
          <a:p>
            <a:pPr algn="r"/>
            <a:r>
              <a:rPr lang="nb-NO" sz="3600" b="1">
                <a:latin typeface="Aktiv Grotesk Medium" panose="020B0504020202020204" pitchFamily="34" charset="0"/>
              </a:rPr>
              <a:t>Styrke og forbedre strukturer</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20</a:t>
            </a:r>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50366" y="1216968"/>
            <a:ext cx="3140163" cy="4337639"/>
          </a:xfrm>
          <a:prstGeom prst="rect">
            <a:avLst/>
          </a:prstGeom>
          <a:noFill/>
        </p:spPr>
      </p:pic>
      <p:sp>
        <p:nvSpPr>
          <p:cNvPr id="15" name="Rectangle 14">
            <a:extLst>
              <a:ext uri="{FF2B5EF4-FFF2-40B4-BE49-F238E27FC236}">
                <a16:creationId xmlns:a16="http://schemas.microsoft.com/office/drawing/2014/main" id="{12B24372-1B1F-8044-8334-85A8B56B32B0}"/>
              </a:ext>
            </a:extLst>
          </p:cNvPr>
          <p:cNvSpPr/>
          <p:nvPr/>
        </p:nvSpPr>
        <p:spPr>
          <a:xfrm>
            <a:off x="2602118" y="1802246"/>
            <a:ext cx="1837803" cy="2585323"/>
          </a:xfrm>
          <a:prstGeom prst="rect">
            <a:avLst/>
          </a:prstGeom>
        </p:spPr>
        <p:txBody>
          <a:bodyPr wrap="square">
            <a:spAutoFit/>
          </a:bodyPr>
          <a:lstStyle/>
          <a:p>
            <a:r>
              <a:rPr lang="nb-NO" b="1">
                <a:solidFill>
                  <a:schemeClr val="bg1"/>
                </a:solidFill>
                <a:latin typeface="Aktiv Grotesk" panose="020B0504020202020204" pitchFamily="34" charset="0"/>
              </a:rPr>
              <a:t>FNs barnekonvensjon slår fast at familier har rett til nødvendig støtte slik at de kan dekke barnas grunnleggende behov.</a:t>
            </a:r>
          </a:p>
        </p:txBody>
      </p:sp>
    </p:spTree>
    <p:extLst>
      <p:ext uri="{BB962C8B-B14F-4D97-AF65-F5344CB8AC3E}">
        <p14:creationId xmlns:p14="http://schemas.microsoft.com/office/powerpoint/2010/main" val="373411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ssholder for bilde 17" descr="Et bilde som inneholder utendørs, klær, himmel, tre&#10;&#10;Automatisk generert beskrivelse">
            <a:extLst>
              <a:ext uri="{FF2B5EF4-FFF2-40B4-BE49-F238E27FC236}">
                <a16:creationId xmlns:a16="http://schemas.microsoft.com/office/drawing/2014/main" id="{25B072CD-5D39-7DEC-111C-1F870B97740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96059" y="1711773"/>
            <a:ext cx="6363056" cy="4815677"/>
          </a:xfrm>
          <a:prstGeom prst="rect">
            <a:avLst/>
          </a:prstGeom>
        </p:spPr>
        <p:txBody>
          <a:bodyPr wrap="square">
            <a:spAutoFit/>
          </a:bodyPr>
          <a:lstStyle/>
          <a:p>
            <a:pPr marL="342900" indent="-342900">
              <a:lnSpc>
                <a:spcPct val="150000"/>
              </a:lnSpc>
              <a:buFont typeface="Arial" panose="020B0604020202020204" pitchFamily="34" charset="0"/>
              <a:buChar char="•"/>
            </a:pPr>
            <a:r>
              <a:rPr lang="nb-NO" sz="2300"/>
              <a:t>Gode nabolag og nettverk som bryr seg.</a:t>
            </a:r>
          </a:p>
          <a:p>
            <a:pPr marL="342900" indent="-342900">
              <a:lnSpc>
                <a:spcPct val="150000"/>
              </a:lnSpc>
              <a:buFont typeface="Arial" panose="020B0604020202020204" pitchFamily="34" charset="0"/>
              <a:buChar char="•"/>
            </a:pPr>
            <a:r>
              <a:rPr lang="nb-NO" sz="2300"/>
              <a:t>Skape bevissthet rundt barns rettigheter og behov.</a:t>
            </a:r>
          </a:p>
          <a:p>
            <a:pPr marL="342900" indent="-342900">
              <a:lnSpc>
                <a:spcPct val="150000"/>
              </a:lnSpc>
              <a:buFont typeface="Arial" panose="020B0604020202020204" pitchFamily="34" charset="0"/>
              <a:buChar char="•"/>
            </a:pPr>
            <a:r>
              <a:rPr lang="nb-NO" sz="2300"/>
              <a:t>Spare- og lånegrupper.</a:t>
            </a:r>
          </a:p>
          <a:p>
            <a:pPr marL="342900" indent="-342900">
              <a:lnSpc>
                <a:spcPct val="150000"/>
              </a:lnSpc>
              <a:buFont typeface="Arial" panose="020B0604020202020204" pitchFamily="34" charset="0"/>
              <a:buChar char="•"/>
            </a:pPr>
            <a:r>
              <a:rPr lang="nb-NO" sz="2300"/>
              <a:t>Holder myndigheter ansvarlig.</a:t>
            </a:r>
          </a:p>
          <a:p>
            <a:pPr>
              <a:lnSpc>
                <a:spcPct val="150000"/>
              </a:lnSpc>
            </a:pPr>
            <a:endParaRPr lang="nb-NO" sz="2300"/>
          </a:p>
          <a:p>
            <a:pPr marL="342900" indent="-342900">
              <a:lnSpc>
                <a:spcPct val="150000"/>
              </a:lnSpc>
              <a:buFont typeface="Arial" panose="020B0604020202020204" pitchFamily="34" charset="0"/>
              <a:buChar char="•"/>
            </a:pPr>
            <a:endParaRPr lang="nb-NO" sz="2300"/>
          </a:p>
          <a:p>
            <a:pPr marL="342900" indent="-342900">
              <a:lnSpc>
                <a:spcPct val="150000"/>
              </a:lnSpc>
              <a:buFont typeface="Arial" panose="020B0604020202020204" pitchFamily="34" charset="0"/>
              <a:buChar char="•"/>
            </a:pPr>
            <a:endParaRPr lang="nb-NO" sz="2300" b="0" i="0">
              <a:effectLst/>
            </a:endParaRPr>
          </a:p>
          <a:p>
            <a:pPr marL="342900" indent="-342900">
              <a:lnSpc>
                <a:spcPct val="150000"/>
              </a:lnSpc>
              <a:buFont typeface="Arial" panose="020B0604020202020204" pitchFamily="34" charset="0"/>
              <a:buChar char="•"/>
            </a:pPr>
            <a:endParaRPr lang="nb-NO" sz="2300"/>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646331"/>
          </a:xfrm>
          <a:prstGeom prst="rect">
            <a:avLst/>
          </a:prstGeom>
        </p:spPr>
        <p:txBody>
          <a:bodyPr wrap="square">
            <a:spAutoFit/>
          </a:bodyPr>
          <a:lstStyle/>
          <a:p>
            <a:pPr algn="r"/>
            <a:r>
              <a:rPr lang="nb-NO" sz="3600" b="1">
                <a:latin typeface="Aktiv Grotesk Medium" panose="020B0504020202020204" pitchFamily="34" charset="0"/>
              </a:rPr>
              <a:t>- sikkerhetsnett for barn og familier</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21</a:t>
            </a:r>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50366" y="1216968"/>
            <a:ext cx="3140163" cy="4337639"/>
          </a:xfrm>
          <a:prstGeom prst="rect">
            <a:avLst/>
          </a:prstGeom>
          <a:noFill/>
        </p:spPr>
      </p:pic>
      <p:sp>
        <p:nvSpPr>
          <p:cNvPr id="15" name="Rectangle 14">
            <a:extLst>
              <a:ext uri="{FF2B5EF4-FFF2-40B4-BE49-F238E27FC236}">
                <a16:creationId xmlns:a16="http://schemas.microsoft.com/office/drawing/2014/main" id="{12B24372-1B1F-8044-8334-85A8B56B32B0}"/>
              </a:ext>
            </a:extLst>
          </p:cNvPr>
          <p:cNvSpPr/>
          <p:nvPr/>
        </p:nvSpPr>
        <p:spPr>
          <a:xfrm>
            <a:off x="2649687" y="1439278"/>
            <a:ext cx="1837803" cy="3511859"/>
          </a:xfrm>
          <a:prstGeom prst="rect">
            <a:avLst/>
          </a:prstGeom>
        </p:spPr>
        <p:txBody>
          <a:bodyPr wrap="square">
            <a:spAutoFit/>
          </a:bodyPr>
          <a:lstStyle/>
          <a:p>
            <a:pPr>
              <a:lnSpc>
                <a:spcPct val="150000"/>
              </a:lnSpc>
            </a:pPr>
            <a:r>
              <a:rPr lang="nb-NO" b="1">
                <a:solidFill>
                  <a:schemeClr val="bg1"/>
                </a:solidFill>
              </a:rPr>
              <a:t>- Barn trenger trygghet og </a:t>
            </a:r>
          </a:p>
          <a:p>
            <a:pPr>
              <a:lnSpc>
                <a:spcPct val="150000"/>
              </a:lnSpc>
            </a:pPr>
            <a:r>
              <a:rPr lang="nb-NO" b="1">
                <a:solidFill>
                  <a:schemeClr val="bg1"/>
                </a:solidFill>
              </a:rPr>
              <a:t>gode nok  beskyttelses-mekanismer.</a:t>
            </a:r>
            <a:br>
              <a:rPr lang="nb-NO" b="1">
                <a:solidFill>
                  <a:schemeClr val="bg1"/>
                </a:solidFill>
              </a:rPr>
            </a:br>
            <a:r>
              <a:rPr lang="nb-NO" sz="1400" b="1">
                <a:solidFill>
                  <a:schemeClr val="bg1"/>
                </a:solidFill>
              </a:rPr>
              <a:t>(</a:t>
            </a:r>
            <a:r>
              <a:rPr lang="nb-NO" sz="1400" err="1">
                <a:solidFill>
                  <a:schemeClr val="bg1"/>
                </a:solidFill>
                <a:effectLst/>
                <a:ea typeface="Calibri" panose="020F0502020204030204" pitchFamily="34" charset="0"/>
              </a:rPr>
              <a:t>Abdikadir</a:t>
            </a:r>
            <a:r>
              <a:rPr lang="nb-NO" sz="1400">
                <a:solidFill>
                  <a:schemeClr val="bg1"/>
                </a:solidFill>
                <a:effectLst/>
                <a:ea typeface="Calibri" panose="020F0502020204030204" pitchFamily="34" charset="0"/>
              </a:rPr>
              <a:t> </a:t>
            </a:r>
            <a:r>
              <a:rPr lang="nb-NO" sz="1400" err="1">
                <a:solidFill>
                  <a:schemeClr val="bg1"/>
                </a:solidFill>
                <a:effectLst/>
                <a:ea typeface="Calibri" panose="020F0502020204030204" pitchFamily="34" charset="0"/>
              </a:rPr>
              <a:t>Dakane</a:t>
            </a:r>
            <a:r>
              <a:rPr lang="nb-NO" sz="1400">
                <a:solidFill>
                  <a:schemeClr val="bg1"/>
                </a:solidFill>
                <a:effectLst/>
                <a:ea typeface="Calibri" panose="020F0502020204030204" pitchFamily="34" charset="0"/>
              </a:rPr>
              <a:t>,</a:t>
            </a:r>
            <a:br>
              <a:rPr lang="nb-NO" sz="1400">
                <a:solidFill>
                  <a:schemeClr val="bg1"/>
                </a:solidFill>
                <a:effectLst/>
                <a:ea typeface="Calibri" panose="020F0502020204030204" pitchFamily="34" charset="0"/>
              </a:rPr>
            </a:br>
            <a:r>
              <a:rPr lang="nb-NO" sz="1400">
                <a:solidFill>
                  <a:schemeClr val="bg1"/>
                </a:solidFill>
                <a:effectLst/>
                <a:ea typeface="Calibri" panose="020F0502020204030204" pitchFamily="34" charset="0"/>
              </a:rPr>
              <a:t>leder for SOS-barnebyer Somalia)</a:t>
            </a:r>
            <a:r>
              <a:rPr lang="nb-NO" sz="1400">
                <a:solidFill>
                  <a:schemeClr val="bg1"/>
                </a:solidFill>
                <a:effectLst/>
                <a:latin typeface="Arial" panose="020B0604020202020204" pitchFamily="34" charset="0"/>
                <a:ea typeface="Calibri" panose="020F0502020204030204" pitchFamily="34" charset="0"/>
              </a:rPr>
              <a:t>​</a:t>
            </a:r>
            <a:br>
              <a:rPr lang="nb-NO" sz="1800">
                <a:solidFill>
                  <a:srgbClr val="001721"/>
                </a:solidFill>
                <a:effectLst/>
                <a:latin typeface="Arial" panose="020B0604020202020204" pitchFamily="34" charset="0"/>
                <a:ea typeface="Calibri" panose="020F0502020204030204" pitchFamily="34" charset="0"/>
              </a:rPr>
            </a:br>
            <a:endParaRPr lang="nb-NO" b="1">
              <a:solidFill>
                <a:schemeClr val="bg1"/>
              </a:solidFill>
              <a:latin typeface="Aktiv Grotesk" panose="020B0504020202020204" pitchFamily="34" charset="0"/>
            </a:endParaRPr>
          </a:p>
        </p:txBody>
      </p:sp>
    </p:spTree>
    <p:extLst>
      <p:ext uri="{BB962C8B-B14F-4D97-AF65-F5344CB8AC3E}">
        <p14:creationId xmlns:p14="http://schemas.microsoft.com/office/powerpoint/2010/main" val="200800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ssholder for bilde 20" descr="Et bilde som inneholder utendørs, klær, grunn, person&#10;&#10;Automatisk generert beskrivelse">
            <a:extLst>
              <a:ext uri="{FF2B5EF4-FFF2-40B4-BE49-F238E27FC236}">
                <a16:creationId xmlns:a16="http://schemas.microsoft.com/office/drawing/2014/main" id="{E8CF46ED-F30F-5804-64F4-1F3F81311AA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85668" y="1313746"/>
            <a:ext cx="6363056" cy="6126677"/>
          </a:xfrm>
          <a:prstGeom prst="rect">
            <a:avLst/>
          </a:prstGeom>
        </p:spPr>
        <p:txBody>
          <a:bodyPr wrap="square">
            <a:spAutoFit/>
          </a:bodyPr>
          <a:lstStyle/>
          <a:p>
            <a:pPr marL="285750" indent="-285750" algn="l" rtl="0" fontAlgn="base">
              <a:lnSpc>
                <a:spcPct val="150000"/>
              </a:lnSpc>
              <a:buFont typeface="Arial" panose="020B0604020202020204" pitchFamily="34" charset="0"/>
              <a:buChar char="•"/>
            </a:pPr>
            <a:r>
              <a:rPr lang="nb-NO" sz="2400"/>
              <a:t>Barns beskyttelse er vår hovedprioritet.</a:t>
            </a:r>
          </a:p>
          <a:p>
            <a:pPr marL="285750" indent="-285750" algn="l" rtl="0" fontAlgn="base">
              <a:lnSpc>
                <a:spcPct val="150000"/>
              </a:lnSpc>
              <a:buFont typeface="Arial" panose="020B0604020202020204" pitchFamily="34" charset="0"/>
              <a:buChar char="•"/>
            </a:pPr>
            <a:r>
              <a:rPr lang="nb-NO" sz="2400"/>
              <a:t>Gir direkte og livreddende nødhjelp.</a:t>
            </a:r>
          </a:p>
          <a:p>
            <a:pPr marL="285750" indent="-285750" algn="l" rtl="0" fontAlgn="base">
              <a:lnSpc>
                <a:spcPct val="150000"/>
              </a:lnSpc>
              <a:buFont typeface="Arial" panose="020B0604020202020204" pitchFamily="34" charset="0"/>
              <a:buChar char="•"/>
            </a:pPr>
            <a:r>
              <a:rPr lang="nb-NO" sz="2400" b="0" i="0">
                <a:effectLst/>
              </a:rPr>
              <a:t>Fanger opp og støtter familier i en kritisk situasjon, slik at den ikke skal bryte sammen og barna bli overlatt til seg selv. </a:t>
            </a:r>
          </a:p>
          <a:p>
            <a:pPr marL="285750" indent="-285750" algn="l" rtl="0" fontAlgn="base">
              <a:lnSpc>
                <a:spcPct val="150000"/>
              </a:lnSpc>
              <a:buFont typeface="Arial" panose="020B0604020202020204" pitchFamily="34" charset="0"/>
              <a:buChar char="•"/>
            </a:pPr>
            <a:r>
              <a:rPr lang="nb-NO" sz="2400"/>
              <a:t>T</a:t>
            </a:r>
            <a:r>
              <a:rPr lang="nb-NO" sz="2400" b="0" i="0">
                <a:effectLst/>
              </a:rPr>
              <a:t>ar vare på barn som har kommet bort fra eller mistet foreldrene sine. </a:t>
            </a:r>
          </a:p>
          <a:p>
            <a:pPr marL="285750" indent="-285750" algn="l" rtl="0" fontAlgn="base">
              <a:lnSpc>
                <a:spcPct val="150000"/>
              </a:lnSpc>
              <a:buFont typeface="Arial" panose="020B0604020202020204" pitchFamily="34" charset="0"/>
              <a:buChar char="•"/>
            </a:pPr>
            <a:r>
              <a:rPr lang="nb-NO" sz="2400"/>
              <a:t>Opprettet trygghetssoner for barn.</a:t>
            </a:r>
          </a:p>
          <a:p>
            <a:pPr marL="285750" indent="-285750" algn="l" rtl="0" fontAlgn="base">
              <a:lnSpc>
                <a:spcPct val="150000"/>
              </a:lnSpc>
              <a:buFont typeface="Arial" panose="020B0604020202020204" pitchFamily="34" charset="0"/>
              <a:buChar char="•"/>
            </a:pPr>
            <a:r>
              <a:rPr lang="nb-NO" sz="2400"/>
              <a:t>Gir psykososial hjelp og oppfølging.</a:t>
            </a:r>
          </a:p>
          <a:p>
            <a:pPr algn="l" rtl="0" fontAlgn="base">
              <a:lnSpc>
                <a:spcPct val="150000"/>
              </a:lnSpc>
            </a:pPr>
            <a:br>
              <a:rPr lang="nb-NO" sz="2400" b="0" i="0">
                <a:effectLst/>
              </a:rPr>
            </a:br>
            <a:r>
              <a:rPr lang="nb-NO" sz="2400" b="0" i="0">
                <a:effectLst/>
              </a:rPr>
              <a:t>  </a:t>
            </a:r>
            <a:endParaRPr lang="nb-NO"/>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646331"/>
          </a:xfrm>
          <a:prstGeom prst="rect">
            <a:avLst/>
          </a:prstGeom>
        </p:spPr>
        <p:txBody>
          <a:bodyPr wrap="square">
            <a:spAutoFit/>
          </a:bodyPr>
          <a:lstStyle/>
          <a:p>
            <a:pPr algn="r"/>
            <a:r>
              <a:rPr lang="nb-NO" sz="3600" b="1">
                <a:latin typeface="Aktiv Grotesk Medium" panose="020B0504020202020204" pitchFamily="34" charset="0"/>
              </a:rPr>
              <a:t>Humanitære kriser    </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23</a:t>
            </a:r>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50366" y="1069305"/>
            <a:ext cx="3140163" cy="4337639"/>
          </a:xfrm>
          <a:prstGeom prst="rect">
            <a:avLst/>
          </a:prstGeom>
          <a:noFill/>
        </p:spPr>
      </p:pic>
      <p:sp>
        <p:nvSpPr>
          <p:cNvPr id="15" name="Rectangle 14">
            <a:extLst>
              <a:ext uri="{FF2B5EF4-FFF2-40B4-BE49-F238E27FC236}">
                <a16:creationId xmlns:a16="http://schemas.microsoft.com/office/drawing/2014/main" id="{12B24372-1B1F-8044-8334-85A8B56B32B0}"/>
              </a:ext>
            </a:extLst>
          </p:cNvPr>
          <p:cNvSpPr/>
          <p:nvPr/>
        </p:nvSpPr>
        <p:spPr>
          <a:xfrm>
            <a:off x="2584436" y="1838989"/>
            <a:ext cx="1873167" cy="2862322"/>
          </a:xfrm>
          <a:prstGeom prst="rect">
            <a:avLst/>
          </a:prstGeom>
        </p:spPr>
        <p:txBody>
          <a:bodyPr wrap="square">
            <a:spAutoFit/>
          </a:bodyPr>
          <a:lstStyle/>
          <a:p>
            <a:r>
              <a:rPr lang="nb-NO" sz="2000" b="1">
                <a:solidFill>
                  <a:schemeClr val="bg2"/>
                </a:solidFill>
              </a:rPr>
              <a:t>Unik tilstedeværelse over hele verden gjør at vi raskt når ut med livsviktig nødhjelp og beskyttelse av barn.</a:t>
            </a:r>
          </a:p>
        </p:txBody>
      </p:sp>
    </p:spTree>
    <p:extLst>
      <p:ext uri="{BB962C8B-B14F-4D97-AF65-F5344CB8AC3E}">
        <p14:creationId xmlns:p14="http://schemas.microsoft.com/office/powerpoint/2010/main" val="184580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klær, person, vegg, innendørs">
            <a:extLst>
              <a:ext uri="{FF2B5EF4-FFF2-40B4-BE49-F238E27FC236}">
                <a16:creationId xmlns:a16="http://schemas.microsoft.com/office/drawing/2014/main" id="{BD68EEE5-F357-9214-406F-04ACDF378C3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85668" y="1313746"/>
            <a:ext cx="6363056" cy="7973337"/>
          </a:xfrm>
          <a:prstGeom prst="rect">
            <a:avLst/>
          </a:prstGeom>
        </p:spPr>
        <p:txBody>
          <a:bodyPr wrap="square">
            <a:spAutoFit/>
          </a:bodyPr>
          <a:lstStyle/>
          <a:p>
            <a:pPr marL="285750" indent="-285750" algn="l" rtl="0" fontAlgn="base">
              <a:lnSpc>
                <a:spcPct val="150000"/>
              </a:lnSpc>
              <a:buFont typeface="Arial" panose="020B0604020202020204" pitchFamily="34" charset="0"/>
              <a:buChar char="•"/>
            </a:pPr>
            <a:endParaRPr lang="nb-NO" sz="2400"/>
          </a:p>
          <a:p>
            <a:pPr marL="285750" indent="-285750" fontAlgn="base">
              <a:lnSpc>
                <a:spcPct val="150000"/>
              </a:lnSpc>
              <a:buFont typeface="Arial" panose="020B0604020202020204" pitchFamily="34" charset="0"/>
              <a:buChar char="•"/>
            </a:pPr>
            <a:r>
              <a:rPr lang="nb-NO" sz="2400" b="0" i="0">
                <a:effectLst/>
              </a:rPr>
              <a:t>Bidrar til </a:t>
            </a:r>
            <a:r>
              <a:rPr lang="nb-NO" sz="2400"/>
              <a:t>å endre lokalt og nasjonalt barnevern til det bedre.</a:t>
            </a:r>
            <a:endParaRPr lang="nb-NO" sz="2400" b="0" i="0">
              <a:effectLst/>
            </a:endParaRPr>
          </a:p>
          <a:p>
            <a:pPr marL="285750" indent="-285750" fontAlgn="base">
              <a:lnSpc>
                <a:spcPct val="150000"/>
              </a:lnSpc>
              <a:buFont typeface="Arial" panose="020B0604020202020204" pitchFamily="34" charset="0"/>
              <a:buChar char="•"/>
            </a:pPr>
            <a:r>
              <a:rPr lang="nb-NO" sz="2400" b="0" i="0">
                <a:effectLst/>
              </a:rPr>
              <a:t>Utvikler programmer, metodikk og tiltak for barn, unge og familier i en utsatt omsorgssituasjon. </a:t>
            </a:r>
          </a:p>
          <a:p>
            <a:pPr marL="742950" lvl="1" indent="-285750" fontAlgn="base">
              <a:lnSpc>
                <a:spcPct val="150000"/>
              </a:lnSpc>
              <a:buFont typeface="Arial" panose="020B0604020202020204" pitchFamily="34" charset="0"/>
              <a:buChar char="•"/>
            </a:pPr>
            <a:r>
              <a:rPr lang="nb-NO" sz="2000"/>
              <a:t>Familiepartner</a:t>
            </a:r>
          </a:p>
          <a:p>
            <a:pPr marL="742950" lvl="1" indent="-285750" fontAlgn="base">
              <a:lnSpc>
                <a:spcPct val="150000"/>
              </a:lnSpc>
              <a:buFont typeface="Arial" panose="020B0604020202020204" pitchFamily="34" charset="0"/>
              <a:buChar char="•"/>
            </a:pPr>
            <a:r>
              <a:rPr lang="nb-NO" sz="2000"/>
              <a:t>Familiehjem</a:t>
            </a:r>
          </a:p>
          <a:p>
            <a:pPr marL="742950" lvl="1" indent="-285750" fontAlgn="base">
              <a:lnSpc>
                <a:spcPct val="150000"/>
              </a:lnSpc>
              <a:buFont typeface="Arial" panose="020B0604020202020204" pitchFamily="34" charset="0"/>
              <a:buChar char="•"/>
            </a:pPr>
            <a:r>
              <a:rPr lang="nb-NO" sz="2000" b="0" i="0">
                <a:effectLst/>
              </a:rPr>
              <a:t>Under samme tak</a:t>
            </a:r>
          </a:p>
          <a:p>
            <a:pPr marL="742950" lvl="1" indent="-285750" fontAlgn="base">
              <a:lnSpc>
                <a:spcPct val="150000"/>
              </a:lnSpc>
              <a:buFont typeface="Arial" panose="020B0604020202020204" pitchFamily="34" charset="0"/>
              <a:buChar char="•"/>
            </a:pPr>
            <a:r>
              <a:rPr lang="nb-NO" sz="2000"/>
              <a:t>SAMMEN-programmene</a:t>
            </a:r>
            <a:endParaRPr lang="nb-NO" sz="2000" b="0" i="0">
              <a:effectLst/>
            </a:endParaRPr>
          </a:p>
          <a:p>
            <a:pPr marL="742950" lvl="1" indent="-285750" fontAlgn="base">
              <a:lnSpc>
                <a:spcPct val="150000"/>
              </a:lnSpc>
              <a:buFont typeface="Arial" panose="020B0604020202020204" pitchFamily="34" charset="0"/>
              <a:buChar char="•"/>
            </a:pPr>
            <a:endParaRPr lang="nb-NO" sz="2400" b="0" i="0">
              <a:effectLst/>
            </a:endParaRPr>
          </a:p>
          <a:p>
            <a:pPr marL="285750" indent="-285750" algn="l" rtl="0" fontAlgn="base">
              <a:lnSpc>
                <a:spcPct val="150000"/>
              </a:lnSpc>
              <a:buFont typeface="Arial" panose="020B0604020202020204" pitchFamily="34" charset="0"/>
              <a:buChar char="•"/>
            </a:pPr>
            <a:endParaRPr lang="nb-NO" sz="2400"/>
          </a:p>
          <a:p>
            <a:pPr marL="285750" indent="-285750" algn="l" rtl="0" fontAlgn="base">
              <a:lnSpc>
                <a:spcPct val="150000"/>
              </a:lnSpc>
              <a:buFont typeface="Arial" panose="020B0604020202020204" pitchFamily="34" charset="0"/>
              <a:buChar char="•"/>
            </a:pPr>
            <a:endParaRPr lang="nb-NO" sz="2400"/>
          </a:p>
          <a:p>
            <a:pPr algn="l" rtl="0" fontAlgn="base">
              <a:lnSpc>
                <a:spcPct val="150000"/>
              </a:lnSpc>
            </a:pPr>
            <a:br>
              <a:rPr lang="nb-NO" sz="2400" b="0" i="0">
                <a:effectLst/>
              </a:rPr>
            </a:br>
            <a:r>
              <a:rPr lang="nb-NO" sz="2400" b="0" i="0">
                <a:effectLst/>
              </a:rPr>
              <a:t>  </a:t>
            </a:r>
            <a:endParaRPr lang="nb-NO"/>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646331"/>
          </a:xfrm>
          <a:prstGeom prst="rect">
            <a:avLst/>
          </a:prstGeom>
        </p:spPr>
        <p:txBody>
          <a:bodyPr wrap="square">
            <a:spAutoFit/>
          </a:bodyPr>
          <a:lstStyle/>
          <a:p>
            <a:pPr algn="r"/>
            <a:r>
              <a:rPr lang="nb-NO" sz="3600" b="1">
                <a:latin typeface="Aktiv Grotesk Medium" panose="020B0504020202020204" pitchFamily="34" charset="0"/>
              </a:rPr>
              <a:t>Tiltak i Norge    </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25</a:t>
            </a:r>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50366" y="1069305"/>
            <a:ext cx="3140163" cy="4337639"/>
          </a:xfrm>
          <a:prstGeom prst="rect">
            <a:avLst/>
          </a:prstGeom>
          <a:noFill/>
        </p:spPr>
      </p:pic>
      <p:sp>
        <p:nvSpPr>
          <p:cNvPr id="15" name="Rectangle 14">
            <a:extLst>
              <a:ext uri="{FF2B5EF4-FFF2-40B4-BE49-F238E27FC236}">
                <a16:creationId xmlns:a16="http://schemas.microsoft.com/office/drawing/2014/main" id="{12B24372-1B1F-8044-8334-85A8B56B32B0}"/>
              </a:ext>
            </a:extLst>
          </p:cNvPr>
          <p:cNvSpPr/>
          <p:nvPr/>
        </p:nvSpPr>
        <p:spPr>
          <a:xfrm>
            <a:off x="2584436" y="2381814"/>
            <a:ext cx="1882408" cy="1015663"/>
          </a:xfrm>
          <a:prstGeom prst="rect">
            <a:avLst/>
          </a:prstGeom>
        </p:spPr>
        <p:txBody>
          <a:bodyPr wrap="square">
            <a:spAutoFit/>
          </a:bodyPr>
          <a:lstStyle/>
          <a:p>
            <a:r>
              <a:rPr lang="nb-NO" sz="2000" b="1">
                <a:solidFill>
                  <a:schemeClr val="bg2"/>
                </a:solidFill>
              </a:rPr>
              <a:t>Forbedre norsk barnevern til barnets beste. </a:t>
            </a:r>
            <a:r>
              <a:rPr lang="nb-NO" sz="1800" b="0" i="0" strike="sngStrike">
                <a:solidFill>
                  <a:srgbClr val="D13438"/>
                </a:solidFill>
                <a:effectLst/>
                <a:latin typeface="Calibri" panose="020F0502020204030204" pitchFamily="34" charset="0"/>
              </a:rPr>
              <a:t>.</a:t>
            </a:r>
            <a:endParaRPr lang="nb-NO" sz="2000" b="1">
              <a:solidFill>
                <a:schemeClr val="bg2"/>
              </a:solidFill>
            </a:endParaRPr>
          </a:p>
        </p:txBody>
      </p:sp>
    </p:spTree>
    <p:extLst>
      <p:ext uri="{BB962C8B-B14F-4D97-AF65-F5344CB8AC3E}">
        <p14:creationId xmlns:p14="http://schemas.microsoft.com/office/powerpoint/2010/main" val="115221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lassholder for bilde 27" descr="Et bilde som inneholder tegning, klær, tegnefilm, illustrasjon">
            <a:extLst>
              <a:ext uri="{FF2B5EF4-FFF2-40B4-BE49-F238E27FC236}">
                <a16:creationId xmlns:a16="http://schemas.microsoft.com/office/drawing/2014/main" id="{76489DFD-2E62-BDDB-DD84-35C25D3C3EC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85668" y="1313746"/>
            <a:ext cx="6363056" cy="5018682"/>
          </a:xfrm>
          <a:prstGeom prst="rect">
            <a:avLst/>
          </a:prstGeom>
        </p:spPr>
        <p:txBody>
          <a:bodyPr wrap="square">
            <a:spAutoFit/>
          </a:bodyPr>
          <a:lstStyle/>
          <a:p>
            <a:pPr marL="285750" indent="-285750" algn="l" rtl="0" fontAlgn="base">
              <a:lnSpc>
                <a:spcPct val="150000"/>
              </a:lnSpc>
              <a:buFont typeface="Arial" panose="020B0604020202020204" pitchFamily="34" charset="0"/>
              <a:buChar char="•"/>
            </a:pPr>
            <a:endParaRPr lang="nb-NO" sz="2400"/>
          </a:p>
          <a:p>
            <a:pPr marL="285750" indent="-285750" algn="l" rtl="0" fontAlgn="base">
              <a:lnSpc>
                <a:spcPct val="150000"/>
              </a:lnSpc>
              <a:buFont typeface="Arial" panose="020B0604020202020204" pitchFamily="34" charset="0"/>
              <a:buChar char="•"/>
            </a:pPr>
            <a:r>
              <a:rPr lang="nb-NO" sz="2400"/>
              <a:t>Samle inn penger.</a:t>
            </a:r>
            <a:endParaRPr lang="nb-NO" sz="2400" b="0" i="0">
              <a:effectLst/>
            </a:endParaRPr>
          </a:p>
          <a:p>
            <a:pPr marL="285750" indent="-285750" algn="l" rtl="0" fontAlgn="base">
              <a:lnSpc>
                <a:spcPct val="150000"/>
              </a:lnSpc>
              <a:buFont typeface="Arial" panose="020B0604020202020204" pitchFamily="34" charset="0"/>
              <a:buChar char="•"/>
            </a:pPr>
            <a:r>
              <a:rPr lang="nb-NO" sz="2400" b="0" i="0">
                <a:effectLst/>
              </a:rPr>
              <a:t>Støtte programutvikling i Norge og i utlandet.</a:t>
            </a:r>
          </a:p>
          <a:p>
            <a:pPr marL="285750" indent="-285750" algn="l" rtl="0" fontAlgn="base">
              <a:lnSpc>
                <a:spcPct val="150000"/>
              </a:lnSpc>
              <a:buFont typeface="Arial" panose="020B0604020202020204" pitchFamily="34" charset="0"/>
              <a:buChar char="•"/>
            </a:pPr>
            <a:r>
              <a:rPr lang="nb-NO" sz="2400"/>
              <a:t>Skape større bevissthet om vår målgruppe og barns behov.</a:t>
            </a:r>
          </a:p>
          <a:p>
            <a:pPr marL="285750" indent="-285750" algn="l" rtl="0" fontAlgn="base">
              <a:lnSpc>
                <a:spcPct val="150000"/>
              </a:lnSpc>
              <a:buFont typeface="Arial" panose="020B0604020202020204" pitchFamily="34" charset="0"/>
              <a:buChar char="•"/>
            </a:pPr>
            <a:r>
              <a:rPr lang="nb-NO" sz="2400"/>
              <a:t>Sørge for barns oppvekstsvilkår inkluderes i utviklingspolitikken.</a:t>
            </a:r>
          </a:p>
          <a:p>
            <a:pPr algn="l" rtl="0" fontAlgn="base">
              <a:lnSpc>
                <a:spcPct val="150000"/>
              </a:lnSpc>
            </a:pPr>
            <a:br>
              <a:rPr lang="nb-NO" sz="2400" b="0" i="0">
                <a:effectLst/>
              </a:rPr>
            </a:br>
            <a:r>
              <a:rPr lang="nb-NO" sz="2400" b="0" i="0">
                <a:effectLst/>
              </a:rPr>
              <a:t>  </a:t>
            </a:r>
            <a:endParaRPr lang="nb-NO"/>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646331"/>
          </a:xfrm>
          <a:prstGeom prst="rect">
            <a:avLst/>
          </a:prstGeom>
        </p:spPr>
        <p:txBody>
          <a:bodyPr wrap="square">
            <a:spAutoFit/>
          </a:bodyPr>
          <a:lstStyle/>
          <a:p>
            <a:pPr algn="r"/>
            <a:r>
              <a:rPr lang="nb-NO" sz="3600" b="1">
                <a:latin typeface="Aktiv Grotesk Medium" panose="020B0504020202020204" pitchFamily="34" charset="0"/>
              </a:rPr>
              <a:t>SOS-barnebyer i Norge</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26</a:t>
            </a:r>
          </a:p>
        </p:txBody>
      </p:sp>
    </p:spTree>
    <p:extLst>
      <p:ext uri="{BB962C8B-B14F-4D97-AF65-F5344CB8AC3E}">
        <p14:creationId xmlns:p14="http://schemas.microsoft.com/office/powerpoint/2010/main" val="77936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ssholder for bilde 32" descr="Et bilde som inneholder person, klær, Menneskeansikt, utendørs&#10;&#10;Automatisk generert beskrivelse">
            <a:extLst>
              <a:ext uri="{FF2B5EF4-FFF2-40B4-BE49-F238E27FC236}">
                <a16:creationId xmlns:a16="http://schemas.microsoft.com/office/drawing/2014/main" id="{449522C3-929D-6A0B-1932-FCCAD2413E9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85668" y="1313746"/>
            <a:ext cx="6363056" cy="3910686"/>
          </a:xfrm>
          <a:prstGeom prst="rect">
            <a:avLst/>
          </a:prstGeom>
        </p:spPr>
        <p:txBody>
          <a:bodyPr wrap="square">
            <a:spAutoFit/>
          </a:bodyPr>
          <a:lstStyle/>
          <a:p>
            <a:pPr marL="285750" indent="-285750" algn="l" rtl="0" fontAlgn="base">
              <a:lnSpc>
                <a:spcPct val="150000"/>
              </a:lnSpc>
              <a:buFont typeface="Arial" panose="020B0604020202020204" pitchFamily="34" charset="0"/>
              <a:buChar char="•"/>
            </a:pPr>
            <a:endParaRPr lang="nb-NO" sz="2400" dirty="0"/>
          </a:p>
          <a:p>
            <a:pPr marL="285750" indent="-285750" algn="l" rtl="0" fontAlgn="base">
              <a:lnSpc>
                <a:spcPct val="150000"/>
              </a:lnSpc>
              <a:buFont typeface="Arial" panose="020B0604020202020204" pitchFamily="34" charset="0"/>
              <a:buChar char="•"/>
            </a:pPr>
            <a:r>
              <a:rPr lang="nb-NO" sz="2400" dirty="0"/>
              <a:t>Kun l</a:t>
            </a:r>
            <a:r>
              <a:rPr lang="nb-NO" sz="2400" b="0" i="0" dirty="0">
                <a:effectLst/>
              </a:rPr>
              <a:t>okalt ansatte. </a:t>
            </a:r>
          </a:p>
          <a:p>
            <a:pPr marL="285750" indent="-285750" algn="l" rtl="0" fontAlgn="base">
              <a:lnSpc>
                <a:spcPct val="150000"/>
              </a:lnSpc>
              <a:buFont typeface="Arial" panose="020B0604020202020204" pitchFamily="34" charset="0"/>
              <a:buChar char="•"/>
            </a:pPr>
            <a:r>
              <a:rPr lang="nb-NO" sz="2400" dirty="0"/>
              <a:t>Til stede i</a:t>
            </a:r>
            <a:r>
              <a:rPr lang="nb-NO" sz="2400" b="0" i="0" dirty="0">
                <a:effectLst/>
              </a:rPr>
              <a:t> over 130 land.</a:t>
            </a:r>
          </a:p>
          <a:p>
            <a:pPr marL="285750" indent="-285750" algn="l" rtl="0" fontAlgn="base">
              <a:lnSpc>
                <a:spcPct val="150000"/>
              </a:lnSpc>
              <a:buFont typeface="Arial" panose="020B0604020202020204" pitchFamily="34" charset="0"/>
              <a:buChar char="•"/>
            </a:pPr>
            <a:r>
              <a:rPr lang="nb-NO" sz="2400" dirty="0"/>
              <a:t>Samarbeid med lokale organisasjoner.</a:t>
            </a:r>
          </a:p>
          <a:p>
            <a:pPr marL="285750" indent="-285750" algn="l" rtl="0" fontAlgn="base">
              <a:lnSpc>
                <a:spcPct val="150000"/>
              </a:lnSpc>
              <a:buFont typeface="Arial" panose="020B0604020202020204" pitchFamily="34" charset="0"/>
              <a:buChar char="•"/>
            </a:pPr>
            <a:r>
              <a:rPr lang="nb-NO" sz="2400" dirty="0"/>
              <a:t>Langsiktighet og varig endring.</a:t>
            </a:r>
          </a:p>
          <a:p>
            <a:pPr algn="l" rtl="0" fontAlgn="base">
              <a:lnSpc>
                <a:spcPct val="150000"/>
              </a:lnSpc>
            </a:pPr>
            <a:br>
              <a:rPr lang="nb-NO" sz="2400" b="0" i="0" dirty="0">
                <a:effectLst/>
              </a:rPr>
            </a:br>
            <a:r>
              <a:rPr lang="nb-NO" sz="2400" b="0" i="0" dirty="0">
                <a:effectLst/>
              </a:rPr>
              <a:t>  </a:t>
            </a:r>
            <a:endParaRPr lang="nb-NO" dirty="0"/>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646331"/>
          </a:xfrm>
          <a:prstGeom prst="rect">
            <a:avLst/>
          </a:prstGeom>
        </p:spPr>
        <p:txBody>
          <a:bodyPr wrap="square">
            <a:spAutoFit/>
          </a:bodyPr>
          <a:lstStyle/>
          <a:p>
            <a:pPr algn="r"/>
            <a:r>
              <a:rPr lang="nb-NO" sz="3600" b="1">
                <a:latin typeface="Aktiv Grotesk Medium" panose="020B0504020202020204" pitchFamily="34" charset="0"/>
              </a:rPr>
              <a:t>Vår metode    </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27</a:t>
            </a:r>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50366" y="1069305"/>
            <a:ext cx="3140163" cy="4337639"/>
          </a:xfrm>
          <a:prstGeom prst="rect">
            <a:avLst/>
          </a:prstGeom>
          <a:noFill/>
        </p:spPr>
      </p:pic>
      <p:sp>
        <p:nvSpPr>
          <p:cNvPr id="15" name="Rectangle 14">
            <a:extLst>
              <a:ext uri="{FF2B5EF4-FFF2-40B4-BE49-F238E27FC236}">
                <a16:creationId xmlns:a16="http://schemas.microsoft.com/office/drawing/2014/main" id="{12B24372-1B1F-8044-8334-85A8B56B32B0}"/>
              </a:ext>
            </a:extLst>
          </p:cNvPr>
          <p:cNvSpPr/>
          <p:nvPr/>
        </p:nvSpPr>
        <p:spPr>
          <a:xfrm>
            <a:off x="2602118" y="2221794"/>
            <a:ext cx="1873167" cy="1374260"/>
          </a:xfrm>
          <a:prstGeom prst="rect">
            <a:avLst/>
          </a:prstGeom>
        </p:spPr>
        <p:txBody>
          <a:bodyPr wrap="square">
            <a:spAutoFit/>
          </a:bodyPr>
          <a:lstStyle/>
          <a:p>
            <a:r>
              <a:rPr lang="nb-NO" sz="2000" b="1">
                <a:solidFill>
                  <a:schemeClr val="bg2"/>
                </a:solidFill>
              </a:rPr>
              <a:t>Vi er der </a:t>
            </a:r>
          </a:p>
          <a:p>
            <a:r>
              <a:rPr lang="nb-NO" sz="2000" b="1">
                <a:solidFill>
                  <a:schemeClr val="bg2"/>
                </a:solidFill>
              </a:rPr>
              <a:t>før, </a:t>
            </a:r>
            <a:br>
              <a:rPr lang="nb-NO" sz="2000" b="1">
                <a:solidFill>
                  <a:schemeClr val="bg2"/>
                </a:solidFill>
              </a:rPr>
            </a:br>
            <a:r>
              <a:rPr lang="nb-NO" sz="2000" b="1">
                <a:solidFill>
                  <a:schemeClr val="bg2"/>
                </a:solidFill>
              </a:rPr>
              <a:t>under og </a:t>
            </a:r>
          </a:p>
          <a:p>
            <a:r>
              <a:rPr lang="nb-NO" sz="2000" b="1">
                <a:solidFill>
                  <a:schemeClr val="bg2"/>
                </a:solidFill>
              </a:rPr>
              <a:t>etter.</a:t>
            </a:r>
            <a:r>
              <a:rPr lang="nb-NO" sz="2000" b="1" i="0">
                <a:solidFill>
                  <a:schemeClr val="bg2"/>
                </a:solidFill>
                <a:effectLst/>
              </a:rPr>
              <a:t> </a:t>
            </a:r>
            <a:endParaRPr lang="nb-NO" sz="2000" b="1">
              <a:solidFill>
                <a:schemeClr val="bg2"/>
              </a:solidFill>
            </a:endParaRPr>
          </a:p>
        </p:txBody>
      </p:sp>
    </p:spTree>
    <p:extLst>
      <p:ext uri="{BB962C8B-B14F-4D97-AF65-F5344CB8AC3E}">
        <p14:creationId xmlns:p14="http://schemas.microsoft.com/office/powerpoint/2010/main" val="360497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F5F903-B132-426D-9AD3-352E17FBFEEC}"/>
              </a:ext>
            </a:extLst>
          </p:cNvPr>
          <p:cNvSpPr/>
          <p:nvPr/>
        </p:nvSpPr>
        <p:spPr>
          <a:xfrm>
            <a:off x="559642" y="418234"/>
            <a:ext cx="10240162" cy="646331"/>
          </a:xfrm>
          <a:prstGeom prst="rect">
            <a:avLst/>
          </a:prstGeom>
        </p:spPr>
        <p:txBody>
          <a:bodyPr wrap="square" lIns="91440" tIns="45720" rIns="91440" bIns="45720" anchor="t">
            <a:spAutoFit/>
          </a:bodyPr>
          <a:lstStyle/>
          <a:p>
            <a:r>
              <a:rPr lang="en-GB" sz="3600">
                <a:latin typeface="Aktiv Grotesk Medium"/>
              </a:rPr>
              <a:t>Ingen barn </a:t>
            </a:r>
            <a:r>
              <a:rPr lang="nb-NO" sz="3600">
                <a:latin typeface="Aktiv Grotesk Medium"/>
              </a:rPr>
              <a:t>alene</a:t>
            </a:r>
            <a:endParaRPr lang="nb-NO" sz="3600">
              <a:latin typeface="Aktiv Grotesk Medium" panose="020B0504020202020204" pitchFamily="34" charset="0"/>
            </a:endParaRPr>
          </a:p>
        </p:txBody>
      </p:sp>
      <p:sp>
        <p:nvSpPr>
          <p:cNvPr id="6" name="Slide Number Placeholder 2">
            <a:extLst>
              <a:ext uri="{FF2B5EF4-FFF2-40B4-BE49-F238E27FC236}">
                <a16:creationId xmlns:a16="http://schemas.microsoft.com/office/drawing/2014/main" id="{ACF95D01-2E9E-9043-96CE-D4C85A882EAD}"/>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3</a:t>
            </a:r>
          </a:p>
        </p:txBody>
      </p:sp>
      <p:sp>
        <p:nvSpPr>
          <p:cNvPr id="8" name="TekstSylinder 7">
            <a:extLst>
              <a:ext uri="{FF2B5EF4-FFF2-40B4-BE49-F238E27FC236}">
                <a16:creationId xmlns:a16="http://schemas.microsoft.com/office/drawing/2014/main" id="{00FEDA4D-79AF-15D9-AA55-A72E5E9C97EB}"/>
              </a:ext>
            </a:extLst>
          </p:cNvPr>
          <p:cNvSpPr txBox="1"/>
          <p:nvPr/>
        </p:nvSpPr>
        <p:spPr>
          <a:xfrm>
            <a:off x="654423" y="2219235"/>
            <a:ext cx="10408024" cy="2308324"/>
          </a:xfrm>
          <a:prstGeom prst="rect">
            <a:avLst/>
          </a:prstGeom>
          <a:noFill/>
        </p:spPr>
        <p:txBody>
          <a:bodyPr wrap="square">
            <a:spAutoFit/>
          </a:bodyPr>
          <a:lstStyle/>
          <a:p>
            <a:r>
              <a:rPr lang="nb-NO" sz="3600" b="1">
                <a:solidFill>
                  <a:schemeClr val="accent1"/>
                </a:solidFill>
                <a:effectLst/>
                <a:ea typeface="Calibri" panose="020F0502020204030204" pitchFamily="34" charset="0"/>
                <a:cs typeface="Times New Roman" panose="02020603050405020304" pitchFamily="18" charset="0"/>
              </a:rPr>
              <a:t>SOS-barnebyer jobber for at flere barn skal få vokse opp i en familie – aller helst sin egen, med nærhet og beskyttelse fra trygge voksne. </a:t>
            </a:r>
            <a:br>
              <a:rPr lang="nb-NO" sz="3600" b="1">
                <a:solidFill>
                  <a:schemeClr val="accent1"/>
                </a:solidFill>
                <a:effectLst/>
                <a:ea typeface="Calibri" panose="020F0502020204030204" pitchFamily="34" charset="0"/>
                <a:cs typeface="Times New Roman" panose="02020603050405020304" pitchFamily="18" charset="0"/>
              </a:rPr>
            </a:br>
            <a:r>
              <a:rPr lang="nb-NO" sz="3600" b="1">
                <a:solidFill>
                  <a:schemeClr val="accent1"/>
                </a:solidFill>
                <a:effectLst/>
                <a:ea typeface="Calibri" panose="020F0502020204030204" pitchFamily="34" charset="0"/>
                <a:cs typeface="Times New Roman" panose="02020603050405020304" pitchFamily="18" charset="0"/>
              </a:rPr>
              <a:t>Det er bra for barna, og bra for samfunnet.</a:t>
            </a:r>
            <a:endParaRPr lang="nb-NO" sz="3600" b="1">
              <a:solidFill>
                <a:schemeClr val="accent1"/>
              </a:solidFill>
            </a:endParaRPr>
          </a:p>
        </p:txBody>
      </p:sp>
    </p:spTree>
    <p:extLst>
      <p:ext uri="{BB962C8B-B14F-4D97-AF65-F5344CB8AC3E}">
        <p14:creationId xmlns:p14="http://schemas.microsoft.com/office/powerpoint/2010/main" val="278669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CD74F8C-AF17-42E6-9C63-82952A53CE15}"/>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8972550" y="0"/>
            <a:ext cx="3219450" cy="6858000"/>
          </a:xfrm>
        </p:spPr>
      </p:pic>
      <p:sp>
        <p:nvSpPr>
          <p:cNvPr id="7" name="Rectangle 6">
            <a:extLst>
              <a:ext uri="{FF2B5EF4-FFF2-40B4-BE49-F238E27FC236}">
                <a16:creationId xmlns:a16="http://schemas.microsoft.com/office/drawing/2014/main" id="{107F0AE0-C0C3-4BEB-99A2-D14F493AB3F1}"/>
              </a:ext>
            </a:extLst>
          </p:cNvPr>
          <p:cNvSpPr/>
          <p:nvPr/>
        </p:nvSpPr>
        <p:spPr>
          <a:xfrm>
            <a:off x="574459" y="1499323"/>
            <a:ext cx="5790032" cy="5427320"/>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nb-NO" sz="2400" u="sng" kern="100">
                <a:effectLst/>
                <a:ea typeface="Calibri" panose="020F0502020204030204" pitchFamily="34" charset="0"/>
                <a:cs typeface="Times New Roman" panose="02020603050405020304" pitchFamily="18" charset="0"/>
              </a:rPr>
              <a:t>512 500 </a:t>
            </a:r>
            <a:r>
              <a:rPr lang="nb-NO" sz="2400" kern="100">
                <a:effectLst/>
                <a:ea typeface="Calibri" panose="020F0502020204030204" pitchFamily="34" charset="0"/>
                <a:cs typeface="Times New Roman" panose="02020603050405020304" pitchFamily="18" charset="0"/>
              </a:rPr>
              <a:t>barn, unge og voksne får støtte gjennom våre forebyggende tiltak.</a:t>
            </a:r>
          </a:p>
          <a:p>
            <a:pPr marL="342900" indent="-342900">
              <a:lnSpc>
                <a:spcPct val="107000"/>
              </a:lnSpc>
              <a:spcAft>
                <a:spcPts val="800"/>
              </a:spcAft>
              <a:buFont typeface="Arial" panose="020B0604020202020204" pitchFamily="34" charset="0"/>
              <a:buChar char="•"/>
            </a:pPr>
            <a:r>
              <a:rPr lang="nb-NO" sz="2400" u="sng" kern="100">
                <a:effectLst/>
                <a:ea typeface="Calibri" panose="020F0502020204030204" pitchFamily="34" charset="0"/>
                <a:cs typeface="Times New Roman" panose="02020603050405020304" pitchFamily="18" charset="0"/>
              </a:rPr>
              <a:t>69 200 </a:t>
            </a:r>
            <a:r>
              <a:rPr lang="nb-NO" sz="2400" kern="100">
                <a:effectLst/>
                <a:ea typeface="Calibri" panose="020F0502020204030204" pitchFamily="34" charset="0"/>
                <a:cs typeface="Times New Roman" panose="02020603050405020304" pitchFamily="18" charset="0"/>
              </a:rPr>
              <a:t>barn og unge vokser opp i en av våre fosterfamilier.</a:t>
            </a:r>
          </a:p>
          <a:p>
            <a:pPr marL="342900" indent="-342900">
              <a:lnSpc>
                <a:spcPct val="107000"/>
              </a:lnSpc>
              <a:spcAft>
                <a:spcPts val="800"/>
              </a:spcAft>
              <a:buFont typeface="Arial" panose="020B0604020202020204" pitchFamily="34" charset="0"/>
              <a:buChar char="•"/>
            </a:pPr>
            <a:r>
              <a:rPr lang="nb-NO" sz="2400" kern="100">
                <a:effectLst/>
                <a:ea typeface="Calibri" panose="020F0502020204030204" pitchFamily="34" charset="0"/>
                <a:cs typeface="Times New Roman" panose="02020603050405020304" pitchFamily="18" charset="0"/>
              </a:rPr>
              <a:t>Nødhjelp til </a:t>
            </a:r>
            <a:r>
              <a:rPr lang="nb-NO" sz="2400" u="sng" kern="100">
                <a:effectLst/>
                <a:ea typeface="Calibri" panose="020F0502020204030204" pitchFamily="34" charset="0"/>
                <a:cs typeface="Times New Roman" panose="02020603050405020304" pitchFamily="18" charset="0"/>
              </a:rPr>
              <a:t>1 386 400</a:t>
            </a:r>
            <a:r>
              <a:rPr lang="nb-NO" sz="2400" kern="100">
                <a:effectLst/>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nb-NO" sz="2400"/>
              <a:t>Yrkesopplæring og etableringsstøtte til </a:t>
            </a:r>
            <a:br>
              <a:rPr lang="nb-NO" sz="2400"/>
            </a:br>
            <a:r>
              <a:rPr lang="nb-NO" sz="2400" u="sng"/>
              <a:t>29 800 </a:t>
            </a:r>
            <a:r>
              <a:rPr lang="nb-NO" sz="2400"/>
              <a:t>unge og voksne.</a:t>
            </a:r>
          </a:p>
          <a:p>
            <a:pPr marL="342900" indent="-342900">
              <a:lnSpc>
                <a:spcPct val="107000"/>
              </a:lnSpc>
              <a:spcAft>
                <a:spcPts val="800"/>
              </a:spcAft>
              <a:buFont typeface="Arial" panose="020B0604020202020204" pitchFamily="34" charset="0"/>
              <a:buChar char="•"/>
            </a:pPr>
            <a:r>
              <a:rPr lang="nb-NO" sz="2400" kern="100">
                <a:effectLst/>
                <a:ea typeface="Calibri" panose="020F0502020204030204" pitchFamily="34" charset="0"/>
                <a:cs typeface="Times New Roman" panose="02020603050405020304" pitchFamily="18" charset="0"/>
              </a:rPr>
              <a:t>I tillegg til </a:t>
            </a:r>
            <a:r>
              <a:rPr lang="nb-NO" sz="2400" u="sng" kern="100">
                <a:effectLst/>
                <a:ea typeface="Calibri" panose="020F0502020204030204" pitchFamily="34" charset="0"/>
                <a:cs typeface="Times New Roman" panose="02020603050405020304" pitchFamily="18" charset="0"/>
              </a:rPr>
              <a:t>helsetilbud, skoler og barnehager </a:t>
            </a:r>
            <a:r>
              <a:rPr lang="nb-NO" sz="2400" kern="100">
                <a:effectLst/>
                <a:ea typeface="Calibri" panose="020F0502020204030204" pitchFamily="34" charset="0"/>
                <a:cs typeface="Times New Roman" panose="02020603050405020304" pitchFamily="18" charset="0"/>
              </a:rPr>
              <a:t>for barn og voksne i og utenfor våre programmer.</a:t>
            </a:r>
          </a:p>
          <a:p>
            <a:pPr marL="342900" indent="-342900">
              <a:lnSpc>
                <a:spcPct val="107000"/>
              </a:lnSpc>
              <a:spcAft>
                <a:spcPts val="800"/>
              </a:spcAft>
              <a:buFont typeface="Arial" panose="020B0604020202020204" pitchFamily="34" charset="0"/>
              <a:buChar char="•"/>
            </a:pPr>
            <a:endParaRPr lang="nb-NO" sz="2400" kern="100">
              <a:effectLst/>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nb-NO"/>
          </a:p>
        </p:txBody>
      </p:sp>
      <p:sp>
        <p:nvSpPr>
          <p:cNvPr id="10" name="Slide Number Placeholder 2">
            <a:extLst>
              <a:ext uri="{FF2B5EF4-FFF2-40B4-BE49-F238E27FC236}">
                <a16:creationId xmlns:a16="http://schemas.microsoft.com/office/drawing/2014/main" id="{A4C4A7AC-9620-774F-AF4E-65C15B0F4BF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28</a:t>
            </a:r>
          </a:p>
        </p:txBody>
      </p:sp>
      <p:pic>
        <p:nvPicPr>
          <p:cNvPr id="17" name="Picture 16">
            <a:extLst>
              <a:ext uri="{FF2B5EF4-FFF2-40B4-BE49-F238E27FC236}">
                <a16:creationId xmlns:a16="http://schemas.microsoft.com/office/drawing/2014/main" id="{AB9C7DFF-91BD-FD43-9D76-B5CEFFCFBB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7140631" y="1249662"/>
            <a:ext cx="3080378" cy="4255055"/>
          </a:xfrm>
          <a:prstGeom prst="rect">
            <a:avLst/>
          </a:prstGeom>
        </p:spPr>
      </p:pic>
      <p:sp>
        <p:nvSpPr>
          <p:cNvPr id="12" name="Rectangle 11">
            <a:extLst>
              <a:ext uri="{FF2B5EF4-FFF2-40B4-BE49-F238E27FC236}">
                <a16:creationId xmlns:a16="http://schemas.microsoft.com/office/drawing/2014/main" id="{2A3E5B48-DFA6-484B-BE26-00361C13CF42}"/>
              </a:ext>
            </a:extLst>
          </p:cNvPr>
          <p:cNvSpPr/>
          <p:nvPr/>
        </p:nvSpPr>
        <p:spPr>
          <a:xfrm>
            <a:off x="7842901" y="1879612"/>
            <a:ext cx="1884609" cy="1938992"/>
          </a:xfrm>
          <a:prstGeom prst="rect">
            <a:avLst/>
          </a:prstGeom>
        </p:spPr>
        <p:txBody>
          <a:bodyPr wrap="square">
            <a:spAutoFit/>
          </a:bodyPr>
          <a:lstStyle/>
          <a:p>
            <a:r>
              <a:rPr lang="nb-NO" sz="2000" b="1">
                <a:solidFill>
                  <a:schemeClr val="bg1"/>
                </a:solidFill>
                <a:latin typeface="Aktiv Grotesk Medium" panose="020B0504020202020204" pitchFamily="34" charset="0"/>
              </a:rPr>
              <a:t>I 2022 nådde </a:t>
            </a:r>
            <a:br>
              <a:rPr lang="nb-NO" sz="2000" b="1">
                <a:solidFill>
                  <a:schemeClr val="bg1"/>
                </a:solidFill>
                <a:latin typeface="Aktiv Grotesk Medium" panose="020B0504020202020204" pitchFamily="34" charset="0"/>
              </a:rPr>
            </a:br>
            <a:r>
              <a:rPr lang="nb-NO" sz="2000" b="1">
                <a:solidFill>
                  <a:schemeClr val="bg1"/>
                </a:solidFill>
                <a:latin typeface="Aktiv Grotesk Medium" panose="020B0504020202020204" pitchFamily="34" charset="0"/>
              </a:rPr>
              <a:t>vi ut til </a:t>
            </a:r>
          </a:p>
          <a:p>
            <a:r>
              <a:rPr lang="nb-NO" sz="2000" b="1">
                <a:solidFill>
                  <a:schemeClr val="bg1"/>
                </a:solidFill>
                <a:latin typeface="Aktiv Grotesk Medium" panose="020B0504020202020204" pitchFamily="34" charset="0"/>
              </a:rPr>
              <a:t>2,5 millioner barn, unge og voksne</a:t>
            </a:r>
          </a:p>
          <a:p>
            <a:pPr algn="r"/>
            <a:endParaRPr lang="en-GB" sz="2000" b="1">
              <a:solidFill>
                <a:schemeClr val="bg1"/>
              </a:solidFill>
              <a:latin typeface="Aktiv Grotesk Medium" panose="020B0504020202020204" pitchFamily="34" charset="0"/>
            </a:endParaRPr>
          </a:p>
        </p:txBody>
      </p:sp>
      <p:sp>
        <p:nvSpPr>
          <p:cNvPr id="5" name="TekstSylinder 4">
            <a:extLst>
              <a:ext uri="{FF2B5EF4-FFF2-40B4-BE49-F238E27FC236}">
                <a16:creationId xmlns:a16="http://schemas.microsoft.com/office/drawing/2014/main" id="{AA1DAAAC-7ED0-E3EC-E75C-B1578D27F5BA}"/>
              </a:ext>
            </a:extLst>
          </p:cNvPr>
          <p:cNvSpPr txBox="1"/>
          <p:nvPr/>
        </p:nvSpPr>
        <p:spPr>
          <a:xfrm>
            <a:off x="886810" y="465111"/>
            <a:ext cx="6093372" cy="646331"/>
          </a:xfrm>
          <a:prstGeom prst="rect">
            <a:avLst/>
          </a:prstGeom>
          <a:noFill/>
        </p:spPr>
        <p:txBody>
          <a:bodyPr wrap="square">
            <a:spAutoFit/>
          </a:bodyPr>
          <a:lstStyle/>
          <a:p>
            <a:r>
              <a:rPr lang="nb-NO" sz="3600" b="1">
                <a:latin typeface="Aktiv Grotesk Medium" panose="020B0504020202020204" pitchFamily="34" charset="0"/>
              </a:rPr>
              <a:t>Tallene som teller</a:t>
            </a:r>
          </a:p>
        </p:txBody>
      </p:sp>
    </p:spTree>
    <p:extLst>
      <p:ext uri="{BB962C8B-B14F-4D97-AF65-F5344CB8AC3E}">
        <p14:creationId xmlns:p14="http://schemas.microsoft.com/office/powerpoint/2010/main" val="320693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36DF266-B110-414A-80D4-4F3DFEBE5B23}"/>
              </a:ext>
            </a:extLst>
          </p:cNvPr>
          <p:cNvSpPr/>
          <p:nvPr/>
        </p:nvSpPr>
        <p:spPr>
          <a:xfrm>
            <a:off x="568206" y="381561"/>
            <a:ext cx="8701918" cy="707886"/>
          </a:xfrm>
          <a:prstGeom prst="rect">
            <a:avLst/>
          </a:prstGeom>
        </p:spPr>
        <p:txBody>
          <a:bodyPr wrap="square">
            <a:spAutoFit/>
          </a:bodyPr>
          <a:lstStyle/>
          <a:p>
            <a:r>
              <a:rPr lang="nb-NO" sz="4000" b="1">
                <a:latin typeface="Aktiv Grotesk Medium" panose="020B0504020202020204" pitchFamily="34" charset="0"/>
              </a:rPr>
              <a:t>Utfordringer for barn og familier globalt</a:t>
            </a:r>
          </a:p>
        </p:txBody>
      </p:sp>
      <p:grpSp>
        <p:nvGrpSpPr>
          <p:cNvPr id="3" name="Group 2">
            <a:extLst>
              <a:ext uri="{FF2B5EF4-FFF2-40B4-BE49-F238E27FC236}">
                <a16:creationId xmlns:a16="http://schemas.microsoft.com/office/drawing/2014/main" id="{DD1F21C3-75F5-F24B-8802-5F4DF105081A}"/>
              </a:ext>
            </a:extLst>
          </p:cNvPr>
          <p:cNvGrpSpPr/>
          <p:nvPr/>
        </p:nvGrpSpPr>
        <p:grpSpPr>
          <a:xfrm>
            <a:off x="468711" y="1536106"/>
            <a:ext cx="10553075" cy="1426911"/>
            <a:chOff x="468711" y="1499481"/>
            <a:chExt cx="10553075" cy="1426911"/>
          </a:xfrm>
        </p:grpSpPr>
        <p:pic>
          <p:nvPicPr>
            <p:cNvPr id="16" name="Picture 15">
              <a:extLst>
                <a:ext uri="{FF2B5EF4-FFF2-40B4-BE49-F238E27FC236}">
                  <a16:creationId xmlns:a16="http://schemas.microsoft.com/office/drawing/2014/main" id="{070B2F0C-959C-884F-A2EE-C5689A8C1A4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468711" y="1499481"/>
              <a:ext cx="1209939" cy="1426911"/>
            </a:xfrm>
            <a:prstGeom prst="rect">
              <a:avLst/>
            </a:prstGeom>
          </p:spPr>
        </p:pic>
        <p:sp>
          <p:nvSpPr>
            <p:cNvPr id="20" name="Rectangle 19">
              <a:extLst>
                <a:ext uri="{FF2B5EF4-FFF2-40B4-BE49-F238E27FC236}">
                  <a16:creationId xmlns:a16="http://schemas.microsoft.com/office/drawing/2014/main" id="{22B67527-C518-9947-B0D9-345409C95459}"/>
                </a:ext>
              </a:extLst>
            </p:cNvPr>
            <p:cNvSpPr/>
            <p:nvPr/>
          </p:nvSpPr>
          <p:spPr>
            <a:xfrm>
              <a:off x="717818" y="1937656"/>
              <a:ext cx="676469" cy="523220"/>
            </a:xfrm>
            <a:prstGeom prst="rect">
              <a:avLst/>
            </a:prstGeom>
          </p:spPr>
          <p:txBody>
            <a:bodyPr wrap="square">
              <a:spAutoFit/>
            </a:bodyPr>
            <a:lstStyle/>
            <a:p>
              <a:pPr algn="ctr"/>
              <a:r>
                <a:rPr lang="en-GB" sz="2800" b="1">
                  <a:solidFill>
                    <a:schemeClr val="bg1"/>
                  </a:solidFill>
                  <a:latin typeface="Aktiv Grotesk Bold"/>
                </a:rPr>
                <a:t>01</a:t>
              </a:r>
            </a:p>
          </p:txBody>
        </p:sp>
        <p:sp>
          <p:nvSpPr>
            <p:cNvPr id="23" name="Rectangle 22">
              <a:extLst>
                <a:ext uri="{FF2B5EF4-FFF2-40B4-BE49-F238E27FC236}">
                  <a16:creationId xmlns:a16="http://schemas.microsoft.com/office/drawing/2014/main" id="{BAC25B74-BD98-074D-9795-DB473AD55A97}"/>
                </a:ext>
              </a:extLst>
            </p:cNvPr>
            <p:cNvSpPr/>
            <p:nvPr/>
          </p:nvSpPr>
          <p:spPr>
            <a:xfrm>
              <a:off x="1748468" y="1843399"/>
              <a:ext cx="9273318" cy="967957"/>
            </a:xfrm>
            <a:prstGeom prst="rect">
              <a:avLst/>
            </a:prstGeom>
          </p:spPr>
          <p:txBody>
            <a:bodyPr wrap="square">
              <a:spAutoFit/>
            </a:bodyPr>
            <a:lstStyle/>
            <a:p>
              <a:pPr>
                <a:lnSpc>
                  <a:spcPct val="150000"/>
                </a:lnSpc>
              </a:pPr>
              <a:r>
                <a:rPr lang="nb-NO" sz="2000" b="1"/>
                <a:t>Klimaendringer og mer </a:t>
              </a:r>
              <a:r>
                <a:rPr lang="nb-NO" sz="2000" b="1" i="0">
                  <a:effectLst/>
                </a:rPr>
                <a:t>ekstremvær.</a:t>
              </a:r>
              <a:endParaRPr lang="nb-NO" sz="2000" b="1"/>
            </a:p>
            <a:p>
              <a:pPr>
                <a:lnSpc>
                  <a:spcPct val="150000"/>
                </a:lnSpc>
              </a:pPr>
              <a:endParaRPr lang="nb-NO" sz="2000" b="1"/>
            </a:p>
          </p:txBody>
        </p:sp>
      </p:grpSp>
      <p:grpSp>
        <p:nvGrpSpPr>
          <p:cNvPr id="5" name="Group 4">
            <a:extLst>
              <a:ext uri="{FF2B5EF4-FFF2-40B4-BE49-F238E27FC236}">
                <a16:creationId xmlns:a16="http://schemas.microsoft.com/office/drawing/2014/main" id="{C6C4FB07-F7B7-A448-8041-DECD39F5E574}"/>
              </a:ext>
            </a:extLst>
          </p:cNvPr>
          <p:cNvGrpSpPr/>
          <p:nvPr/>
        </p:nvGrpSpPr>
        <p:grpSpPr>
          <a:xfrm>
            <a:off x="468711" y="3018440"/>
            <a:ext cx="10553075" cy="1426911"/>
            <a:chOff x="468711" y="2990302"/>
            <a:chExt cx="10553075" cy="1426911"/>
          </a:xfrm>
        </p:grpSpPr>
        <p:pic>
          <p:nvPicPr>
            <p:cNvPr id="17" name="Picture 16">
              <a:extLst>
                <a:ext uri="{FF2B5EF4-FFF2-40B4-BE49-F238E27FC236}">
                  <a16:creationId xmlns:a16="http://schemas.microsoft.com/office/drawing/2014/main" id="{C9B77C0B-5C3D-FC42-87A0-3CEE71B76F9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468711" y="2990302"/>
              <a:ext cx="1209939" cy="1426911"/>
            </a:xfrm>
            <a:prstGeom prst="rect">
              <a:avLst/>
            </a:prstGeom>
          </p:spPr>
        </p:pic>
        <p:sp>
          <p:nvSpPr>
            <p:cNvPr id="25" name="Rectangle 24">
              <a:extLst>
                <a:ext uri="{FF2B5EF4-FFF2-40B4-BE49-F238E27FC236}">
                  <a16:creationId xmlns:a16="http://schemas.microsoft.com/office/drawing/2014/main" id="{D7434D75-36BF-F542-BCC2-8D490D2BFE1E}"/>
                </a:ext>
              </a:extLst>
            </p:cNvPr>
            <p:cNvSpPr/>
            <p:nvPr/>
          </p:nvSpPr>
          <p:spPr>
            <a:xfrm>
              <a:off x="717818" y="3426997"/>
              <a:ext cx="676469" cy="523220"/>
            </a:xfrm>
            <a:prstGeom prst="rect">
              <a:avLst/>
            </a:prstGeom>
          </p:spPr>
          <p:txBody>
            <a:bodyPr wrap="square">
              <a:spAutoFit/>
            </a:bodyPr>
            <a:lstStyle/>
            <a:p>
              <a:pPr algn="ctr"/>
              <a:r>
                <a:rPr lang="en-GB" sz="2800" b="1">
                  <a:solidFill>
                    <a:schemeClr val="bg1"/>
                  </a:solidFill>
                  <a:latin typeface="Aktiv Grotesk Bold"/>
                </a:rPr>
                <a:t>02</a:t>
              </a:r>
            </a:p>
          </p:txBody>
        </p:sp>
        <p:sp>
          <p:nvSpPr>
            <p:cNvPr id="27" name="Rectangle 26">
              <a:extLst>
                <a:ext uri="{FF2B5EF4-FFF2-40B4-BE49-F238E27FC236}">
                  <a16:creationId xmlns:a16="http://schemas.microsoft.com/office/drawing/2014/main" id="{4E82BCBA-7235-A448-B780-59E644BAD383}"/>
                </a:ext>
              </a:extLst>
            </p:cNvPr>
            <p:cNvSpPr/>
            <p:nvPr/>
          </p:nvSpPr>
          <p:spPr>
            <a:xfrm>
              <a:off x="1748468" y="3347890"/>
              <a:ext cx="9273318" cy="967957"/>
            </a:xfrm>
            <a:prstGeom prst="rect">
              <a:avLst/>
            </a:prstGeom>
          </p:spPr>
          <p:txBody>
            <a:bodyPr wrap="square">
              <a:spAutoFit/>
            </a:bodyPr>
            <a:lstStyle/>
            <a:p>
              <a:pPr>
                <a:lnSpc>
                  <a:spcPct val="150000"/>
                </a:lnSpc>
              </a:pPr>
              <a:r>
                <a:rPr lang="nb-NO" sz="2000" b="1"/>
                <a:t>H</a:t>
              </a:r>
              <a:r>
                <a:rPr lang="nb-NO" sz="2000" b="1" i="0">
                  <a:effectLst/>
                </a:rPr>
                <a:t>øy prisstigning og inflasjon verden over.</a:t>
              </a:r>
              <a:endParaRPr lang="nb-NO" sz="2000" b="1"/>
            </a:p>
            <a:p>
              <a:pPr>
                <a:lnSpc>
                  <a:spcPct val="150000"/>
                </a:lnSpc>
              </a:pPr>
              <a:endParaRPr lang="nb-NO" sz="2000" b="1"/>
            </a:p>
          </p:txBody>
        </p:sp>
      </p:grpSp>
      <p:grpSp>
        <p:nvGrpSpPr>
          <p:cNvPr id="6" name="Group 5">
            <a:extLst>
              <a:ext uri="{FF2B5EF4-FFF2-40B4-BE49-F238E27FC236}">
                <a16:creationId xmlns:a16="http://schemas.microsoft.com/office/drawing/2014/main" id="{F8F5166F-A8CC-B74A-BEE0-EA7F171C23CF}"/>
              </a:ext>
            </a:extLst>
          </p:cNvPr>
          <p:cNvGrpSpPr/>
          <p:nvPr/>
        </p:nvGrpSpPr>
        <p:grpSpPr>
          <a:xfrm>
            <a:off x="468711" y="4537399"/>
            <a:ext cx="10553075" cy="1426911"/>
            <a:chOff x="468711" y="4537399"/>
            <a:chExt cx="10553075" cy="1426911"/>
          </a:xfrm>
        </p:grpSpPr>
        <p:pic>
          <p:nvPicPr>
            <p:cNvPr id="18" name="Picture 17">
              <a:extLst>
                <a:ext uri="{FF2B5EF4-FFF2-40B4-BE49-F238E27FC236}">
                  <a16:creationId xmlns:a16="http://schemas.microsoft.com/office/drawing/2014/main" id="{B5AE3AC0-E272-364E-BF82-8DE6B0C249B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468711" y="4537399"/>
              <a:ext cx="1209939" cy="1426911"/>
            </a:xfrm>
            <a:prstGeom prst="rect">
              <a:avLst/>
            </a:prstGeom>
          </p:spPr>
        </p:pic>
        <p:sp>
          <p:nvSpPr>
            <p:cNvPr id="26" name="Rectangle 25">
              <a:extLst>
                <a:ext uri="{FF2B5EF4-FFF2-40B4-BE49-F238E27FC236}">
                  <a16:creationId xmlns:a16="http://schemas.microsoft.com/office/drawing/2014/main" id="{4B9B01E2-6163-0B45-A2DC-732F1B446A23}"/>
                </a:ext>
              </a:extLst>
            </p:cNvPr>
            <p:cNvSpPr/>
            <p:nvPr/>
          </p:nvSpPr>
          <p:spPr>
            <a:xfrm>
              <a:off x="717818" y="4958759"/>
              <a:ext cx="676469" cy="523220"/>
            </a:xfrm>
            <a:prstGeom prst="rect">
              <a:avLst/>
            </a:prstGeom>
          </p:spPr>
          <p:txBody>
            <a:bodyPr wrap="square">
              <a:spAutoFit/>
            </a:bodyPr>
            <a:lstStyle/>
            <a:p>
              <a:pPr algn="ctr"/>
              <a:r>
                <a:rPr lang="en-GB" sz="2800" b="1">
                  <a:solidFill>
                    <a:schemeClr val="bg1"/>
                  </a:solidFill>
                  <a:latin typeface="Aktiv Grotesk Bold"/>
                </a:rPr>
                <a:t>03</a:t>
              </a:r>
            </a:p>
          </p:txBody>
        </p:sp>
        <p:sp>
          <p:nvSpPr>
            <p:cNvPr id="28" name="Rectangle 27">
              <a:extLst>
                <a:ext uri="{FF2B5EF4-FFF2-40B4-BE49-F238E27FC236}">
                  <a16:creationId xmlns:a16="http://schemas.microsoft.com/office/drawing/2014/main" id="{45E5D1D2-C38D-FA42-8A0A-5FE795196096}"/>
                </a:ext>
              </a:extLst>
            </p:cNvPr>
            <p:cNvSpPr/>
            <p:nvPr/>
          </p:nvSpPr>
          <p:spPr>
            <a:xfrm>
              <a:off x="1748468" y="4894987"/>
              <a:ext cx="9273318" cy="967957"/>
            </a:xfrm>
            <a:prstGeom prst="rect">
              <a:avLst/>
            </a:prstGeom>
          </p:spPr>
          <p:txBody>
            <a:bodyPr wrap="square">
              <a:spAutoFit/>
            </a:bodyPr>
            <a:lstStyle/>
            <a:p>
              <a:pPr>
                <a:lnSpc>
                  <a:spcPct val="150000"/>
                </a:lnSpc>
              </a:pPr>
              <a:r>
                <a:rPr lang="nb-NO" sz="2000" b="1"/>
                <a:t>Flere </a:t>
              </a:r>
              <a:r>
                <a:rPr lang="nb-NO" sz="2000" b="1" i="0">
                  <a:effectLst/>
                </a:rPr>
                <a:t>kriger og konflikter,  rammer sivile hardere.</a:t>
              </a:r>
              <a:endParaRPr lang="nb-NO" sz="2000" b="1"/>
            </a:p>
            <a:p>
              <a:pPr>
                <a:lnSpc>
                  <a:spcPct val="150000"/>
                </a:lnSpc>
              </a:pPr>
              <a:endParaRPr lang="nb-NO" sz="2000" b="1"/>
            </a:p>
          </p:txBody>
        </p:sp>
      </p:grpSp>
      <p:sp>
        <p:nvSpPr>
          <p:cNvPr id="4" name="TekstSylinder 3">
            <a:extLst>
              <a:ext uri="{FF2B5EF4-FFF2-40B4-BE49-F238E27FC236}">
                <a16:creationId xmlns:a16="http://schemas.microsoft.com/office/drawing/2014/main" id="{E1166B98-0909-C77D-A6D6-80865F1E8A80}"/>
              </a:ext>
            </a:extLst>
          </p:cNvPr>
          <p:cNvSpPr txBox="1"/>
          <p:nvPr/>
        </p:nvSpPr>
        <p:spPr>
          <a:xfrm>
            <a:off x="11772900" y="6488668"/>
            <a:ext cx="419100" cy="369332"/>
          </a:xfrm>
          <a:prstGeom prst="rect">
            <a:avLst/>
          </a:prstGeom>
          <a:solidFill>
            <a:schemeClr val="accent2"/>
          </a:solidFill>
        </p:spPr>
        <p:txBody>
          <a:bodyPr wrap="square" rtlCol="0">
            <a:spAutoFit/>
          </a:bodyPr>
          <a:lstStyle/>
          <a:p>
            <a:pPr algn="l"/>
            <a:endParaRPr lang="nb-NO" dirty="0">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7" name="TekstSylinder 6">
            <a:extLst>
              <a:ext uri="{FF2B5EF4-FFF2-40B4-BE49-F238E27FC236}">
                <a16:creationId xmlns:a16="http://schemas.microsoft.com/office/drawing/2014/main" id="{E7CCFBC3-92E8-DF5B-443D-10B36BD52496}"/>
              </a:ext>
            </a:extLst>
          </p:cNvPr>
          <p:cNvSpPr txBox="1"/>
          <p:nvPr/>
        </p:nvSpPr>
        <p:spPr>
          <a:xfrm>
            <a:off x="11861800" y="6604084"/>
            <a:ext cx="419100" cy="253916"/>
          </a:xfrm>
          <a:prstGeom prst="rect">
            <a:avLst/>
          </a:prstGeom>
          <a:noFill/>
        </p:spPr>
        <p:txBody>
          <a:bodyPr wrap="square" rtlCol="0">
            <a:spAutoFit/>
          </a:bodyPr>
          <a:lstStyle/>
          <a:p>
            <a:pPr algn="l"/>
            <a:r>
              <a:rPr lang="nb-NO" sz="1050" dirty="0">
                <a:latin typeface="Aktiv Grotesk" panose="020B0504020202020204" pitchFamily="34" charset="0"/>
                <a:ea typeface="Aktiv Grotesk" panose="020B0504020202020204" pitchFamily="34" charset="0"/>
                <a:cs typeface="Aktiv Grotesk" panose="020B0504020202020204" pitchFamily="34" charset="0"/>
              </a:rPr>
              <a:t>29</a:t>
            </a:r>
          </a:p>
        </p:txBody>
      </p:sp>
    </p:spTree>
    <p:extLst>
      <p:ext uri="{BB962C8B-B14F-4D97-AF65-F5344CB8AC3E}">
        <p14:creationId xmlns:p14="http://schemas.microsoft.com/office/powerpoint/2010/main" val="3765718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lær, utendørs, gress, person&#10;&#10;Automatisk generert beskrivelse">
            <a:extLst>
              <a:ext uri="{FF2B5EF4-FFF2-40B4-BE49-F238E27FC236}">
                <a16:creationId xmlns:a16="http://schemas.microsoft.com/office/drawing/2014/main" id="{79868C0B-207D-DF77-B9D9-7512B98B81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10103624" cy="6857990"/>
          </a:xfrm>
          <a:prstGeom prst="rect">
            <a:avLst/>
          </a:prstGeom>
          <a:noFill/>
        </p:spPr>
      </p:pic>
      <p:sp>
        <p:nvSpPr>
          <p:cNvPr id="4" name="TekstSylinder 3">
            <a:extLst>
              <a:ext uri="{FF2B5EF4-FFF2-40B4-BE49-F238E27FC236}">
                <a16:creationId xmlns:a16="http://schemas.microsoft.com/office/drawing/2014/main" id="{E644CB8F-D678-D417-6805-C71A1D089123}"/>
              </a:ext>
            </a:extLst>
          </p:cNvPr>
          <p:cNvSpPr txBox="1"/>
          <p:nvPr/>
        </p:nvSpPr>
        <p:spPr>
          <a:xfrm>
            <a:off x="10211963" y="849223"/>
            <a:ext cx="1912562" cy="5159554"/>
          </a:xfrm>
          <a:prstGeom prst="rect">
            <a:avLst/>
          </a:prstGeom>
          <a:noFill/>
        </p:spPr>
        <p:txBody>
          <a:bodyPr wrap="square" rtlCol="0">
            <a:spAutoFit/>
          </a:bodyPr>
          <a:lstStyle/>
          <a:p>
            <a:pPr algn="ctr">
              <a:lnSpc>
                <a:spcPct val="200000"/>
              </a:lnSpc>
            </a:pPr>
            <a:r>
              <a:rPr lang="en-GB" sz="2400" b="1">
                <a:solidFill>
                  <a:schemeClr val="accent1"/>
                </a:solidFill>
                <a:latin typeface="Aktiv Grotesk Medium" panose="020B0504020202020204" pitchFamily="34" charset="0"/>
              </a:rPr>
              <a:t>Det </a:t>
            </a:r>
            <a:r>
              <a:rPr lang="nb-NO" sz="2400" b="1">
                <a:solidFill>
                  <a:schemeClr val="accent1"/>
                </a:solidFill>
                <a:latin typeface="Aktiv Grotesk Medium" panose="020B0504020202020204" pitchFamily="34" charset="0"/>
              </a:rPr>
              <a:t>beste</a:t>
            </a:r>
            <a:r>
              <a:rPr lang="en-GB" sz="2400" b="1">
                <a:solidFill>
                  <a:schemeClr val="accent1"/>
                </a:solidFill>
                <a:latin typeface="Aktiv Grotesk Medium" panose="020B0504020202020204" pitchFamily="34" charset="0"/>
              </a:rPr>
              <a:t> </a:t>
            </a:r>
            <a:br>
              <a:rPr lang="en-GB" sz="2400" b="1">
                <a:solidFill>
                  <a:schemeClr val="accent1"/>
                </a:solidFill>
                <a:latin typeface="Aktiv Grotesk Medium" panose="020B0504020202020204" pitchFamily="34" charset="0"/>
              </a:rPr>
            </a:br>
            <a:r>
              <a:rPr lang="en-GB" sz="2400" b="1">
                <a:solidFill>
                  <a:schemeClr val="accent1"/>
                </a:solidFill>
                <a:latin typeface="Aktiv Grotesk Medium" panose="020B0504020202020204" pitchFamily="34" charset="0"/>
              </a:rPr>
              <a:t>for barn er</a:t>
            </a:r>
          </a:p>
          <a:p>
            <a:pPr algn="ctr">
              <a:lnSpc>
                <a:spcPct val="200000"/>
              </a:lnSpc>
            </a:pPr>
            <a:r>
              <a:rPr lang="en-GB" sz="2400" b="1">
                <a:solidFill>
                  <a:schemeClr val="accent1"/>
                </a:solidFill>
                <a:latin typeface="Aktiv Grotesk Medium" panose="020B0504020202020204" pitchFamily="34" charset="0"/>
              </a:rPr>
              <a:t>å </a:t>
            </a:r>
            <a:r>
              <a:rPr lang="nb-NO" sz="2400" b="1">
                <a:solidFill>
                  <a:schemeClr val="accent1"/>
                </a:solidFill>
                <a:latin typeface="Aktiv Grotesk Medium" panose="020B0504020202020204" pitchFamily="34" charset="0"/>
              </a:rPr>
              <a:t>vokse</a:t>
            </a:r>
            <a:r>
              <a:rPr lang="en-GB" sz="2400" b="1">
                <a:solidFill>
                  <a:schemeClr val="accent1"/>
                </a:solidFill>
                <a:latin typeface="Aktiv Grotesk Medium" panose="020B0504020202020204" pitchFamily="34" charset="0"/>
              </a:rPr>
              <a:t> </a:t>
            </a:r>
            <a:r>
              <a:rPr lang="nb-NO" sz="2400" b="1">
                <a:solidFill>
                  <a:schemeClr val="accent1"/>
                </a:solidFill>
                <a:latin typeface="Aktiv Grotesk Medium" panose="020B0504020202020204" pitchFamily="34" charset="0"/>
              </a:rPr>
              <a:t>opp i en familie </a:t>
            </a:r>
          </a:p>
          <a:p>
            <a:pPr algn="ctr">
              <a:lnSpc>
                <a:spcPct val="200000"/>
              </a:lnSpc>
            </a:pPr>
            <a:r>
              <a:rPr lang="en-GB" sz="2400" b="1">
                <a:solidFill>
                  <a:schemeClr val="accent1"/>
                </a:solidFill>
                <a:latin typeface="Aktiv Grotesk Medium" panose="020B0504020202020204" pitchFamily="34" charset="0"/>
              </a:rPr>
              <a:t>- </a:t>
            </a:r>
            <a:r>
              <a:rPr lang="nb-NO" sz="2400" b="1">
                <a:solidFill>
                  <a:schemeClr val="accent1"/>
                </a:solidFill>
                <a:latin typeface="Aktiv Grotesk Medium" panose="020B0504020202020204" pitchFamily="34" charset="0"/>
              </a:rPr>
              <a:t>aller helst sin egen</a:t>
            </a:r>
            <a:r>
              <a:rPr lang="en-GB" sz="2400" b="1">
                <a:solidFill>
                  <a:schemeClr val="accent1"/>
                </a:solidFill>
                <a:latin typeface="Aktiv Grotesk Medium" panose="020B0504020202020204" pitchFamily="34" charset="0"/>
              </a:rPr>
              <a:t>!</a:t>
            </a:r>
          </a:p>
          <a:p>
            <a:pPr algn="l">
              <a:lnSpc>
                <a:spcPct val="200000"/>
              </a:lnSpc>
            </a:pPr>
            <a:endParaRPr lang="nb-NO" sz="2400" b="1">
              <a:solidFill>
                <a:schemeClr val="accent1"/>
              </a:solidFill>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2" name="TekstSylinder 1">
            <a:extLst>
              <a:ext uri="{FF2B5EF4-FFF2-40B4-BE49-F238E27FC236}">
                <a16:creationId xmlns:a16="http://schemas.microsoft.com/office/drawing/2014/main" id="{983EAED7-B870-AEEA-A643-86D5F12B7BC6}"/>
              </a:ext>
            </a:extLst>
          </p:cNvPr>
          <p:cNvSpPr txBox="1"/>
          <p:nvPr/>
        </p:nvSpPr>
        <p:spPr>
          <a:xfrm>
            <a:off x="11859425" y="6604084"/>
            <a:ext cx="396075" cy="253916"/>
          </a:xfrm>
          <a:prstGeom prst="rect">
            <a:avLst/>
          </a:prstGeom>
          <a:noFill/>
        </p:spPr>
        <p:txBody>
          <a:bodyPr wrap="square" rtlCol="0">
            <a:spAutoFit/>
          </a:bodyPr>
          <a:lstStyle/>
          <a:p>
            <a:pPr algn="l"/>
            <a:r>
              <a:rPr lang="nb-NO" sz="1050" dirty="0">
                <a:latin typeface="Aktiv Grotesk" panose="020B0504020202020204" pitchFamily="34" charset="0"/>
                <a:ea typeface="Aktiv Grotesk" panose="020B0504020202020204" pitchFamily="34" charset="0"/>
                <a:cs typeface="Aktiv Grotesk" panose="020B0504020202020204" pitchFamily="34" charset="0"/>
              </a:rPr>
              <a:t>31</a:t>
            </a:r>
          </a:p>
        </p:txBody>
      </p:sp>
    </p:spTree>
    <p:extLst>
      <p:ext uri="{BB962C8B-B14F-4D97-AF65-F5344CB8AC3E}">
        <p14:creationId xmlns:p14="http://schemas.microsoft.com/office/powerpoint/2010/main" val="283994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3441D29-75DE-B044-8B5D-D846BC8C06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468711" y="1486426"/>
            <a:ext cx="1209939" cy="1426911"/>
          </a:xfrm>
          <a:prstGeom prst="rect">
            <a:avLst/>
          </a:prstGeom>
        </p:spPr>
      </p:pic>
      <p:pic>
        <p:nvPicPr>
          <p:cNvPr id="46" name="Picture 45">
            <a:extLst>
              <a:ext uri="{FF2B5EF4-FFF2-40B4-BE49-F238E27FC236}">
                <a16:creationId xmlns:a16="http://schemas.microsoft.com/office/drawing/2014/main" id="{ED9E7AD1-1AF1-1140-9D24-6B41C65B62D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468711" y="3162826"/>
            <a:ext cx="1209939" cy="1426911"/>
          </a:xfrm>
          <a:prstGeom prst="rect">
            <a:avLst/>
          </a:prstGeom>
        </p:spPr>
      </p:pic>
      <p:pic>
        <p:nvPicPr>
          <p:cNvPr id="47" name="Picture 46">
            <a:extLst>
              <a:ext uri="{FF2B5EF4-FFF2-40B4-BE49-F238E27FC236}">
                <a16:creationId xmlns:a16="http://schemas.microsoft.com/office/drawing/2014/main" id="{D5AF1951-016E-8649-ABC6-D8FE9747CC7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468711" y="4853080"/>
            <a:ext cx="1209939" cy="1426911"/>
          </a:xfrm>
          <a:prstGeom prst="rect">
            <a:avLst/>
          </a:prstGeom>
        </p:spPr>
      </p:pic>
      <p:sp>
        <p:nvSpPr>
          <p:cNvPr id="4" name="Rectangle 3">
            <a:extLst>
              <a:ext uri="{FF2B5EF4-FFF2-40B4-BE49-F238E27FC236}">
                <a16:creationId xmlns:a16="http://schemas.microsoft.com/office/drawing/2014/main" id="{6CD46169-746F-4DC5-B840-A474CC4B3176}"/>
              </a:ext>
            </a:extLst>
          </p:cNvPr>
          <p:cNvSpPr/>
          <p:nvPr/>
        </p:nvSpPr>
        <p:spPr>
          <a:xfrm>
            <a:off x="717818" y="1924601"/>
            <a:ext cx="676469" cy="523220"/>
          </a:xfrm>
          <a:prstGeom prst="rect">
            <a:avLst/>
          </a:prstGeom>
        </p:spPr>
        <p:txBody>
          <a:bodyPr wrap="square">
            <a:spAutoFit/>
          </a:bodyPr>
          <a:lstStyle/>
          <a:p>
            <a:pPr algn="ctr"/>
            <a:r>
              <a:rPr lang="en-GB" sz="2800" b="1">
                <a:solidFill>
                  <a:schemeClr val="bg1"/>
                </a:solidFill>
                <a:latin typeface="Aktiv Grotesk Bold"/>
              </a:rPr>
              <a:t>01</a:t>
            </a:r>
          </a:p>
        </p:txBody>
      </p:sp>
      <p:sp>
        <p:nvSpPr>
          <p:cNvPr id="7" name="Rectangle 6">
            <a:extLst>
              <a:ext uri="{FF2B5EF4-FFF2-40B4-BE49-F238E27FC236}">
                <a16:creationId xmlns:a16="http://schemas.microsoft.com/office/drawing/2014/main" id="{1F9DF232-332F-4B06-9219-078ABD257605}"/>
              </a:ext>
            </a:extLst>
          </p:cNvPr>
          <p:cNvSpPr/>
          <p:nvPr/>
        </p:nvSpPr>
        <p:spPr>
          <a:xfrm>
            <a:off x="1748468" y="1631333"/>
            <a:ext cx="6702806" cy="589072"/>
          </a:xfrm>
          <a:prstGeom prst="rect">
            <a:avLst/>
          </a:prstGeom>
        </p:spPr>
        <p:txBody>
          <a:bodyPr wrap="square">
            <a:spAutoFit/>
          </a:bodyPr>
          <a:lstStyle/>
          <a:p>
            <a:pPr>
              <a:lnSpc>
                <a:spcPct val="150000"/>
              </a:lnSpc>
            </a:pPr>
            <a:r>
              <a:rPr lang="nb-NO" sz="2400">
                <a:latin typeface="Aktiv Grotesk" panose="020B0504020202020204" pitchFamily="34" charset="0"/>
              </a:rPr>
              <a:t>Familien er alle barns førstelinjeforsvar.</a:t>
            </a:r>
          </a:p>
        </p:txBody>
      </p:sp>
      <p:sp>
        <p:nvSpPr>
          <p:cNvPr id="12" name="Rectangle 11">
            <a:extLst>
              <a:ext uri="{FF2B5EF4-FFF2-40B4-BE49-F238E27FC236}">
                <a16:creationId xmlns:a16="http://schemas.microsoft.com/office/drawing/2014/main" id="{536DF266-B110-414A-80D4-4F3DFEBE5B23}"/>
              </a:ext>
            </a:extLst>
          </p:cNvPr>
          <p:cNvSpPr/>
          <p:nvPr/>
        </p:nvSpPr>
        <p:spPr>
          <a:xfrm>
            <a:off x="568206" y="381561"/>
            <a:ext cx="7883068" cy="646331"/>
          </a:xfrm>
          <a:prstGeom prst="rect">
            <a:avLst/>
          </a:prstGeom>
        </p:spPr>
        <p:txBody>
          <a:bodyPr wrap="square">
            <a:spAutoFit/>
          </a:bodyPr>
          <a:lstStyle/>
          <a:p>
            <a:r>
              <a:rPr lang="nb-NO" sz="3600">
                <a:latin typeface="Aktiv Grotesk Medium" panose="020B0504020202020204" pitchFamily="34" charset="0"/>
              </a:rPr>
              <a:t>Hvorfor familien er så viktig</a:t>
            </a:r>
          </a:p>
        </p:txBody>
      </p:sp>
      <p:sp>
        <p:nvSpPr>
          <p:cNvPr id="19" name="Rectangle 18">
            <a:extLst>
              <a:ext uri="{FF2B5EF4-FFF2-40B4-BE49-F238E27FC236}">
                <a16:creationId xmlns:a16="http://schemas.microsoft.com/office/drawing/2014/main" id="{3CA84DC4-EACD-AE40-A216-4EAD02783DDE}"/>
              </a:ext>
            </a:extLst>
          </p:cNvPr>
          <p:cNvSpPr/>
          <p:nvPr/>
        </p:nvSpPr>
        <p:spPr>
          <a:xfrm>
            <a:off x="717818" y="3599521"/>
            <a:ext cx="676469" cy="523220"/>
          </a:xfrm>
          <a:prstGeom prst="rect">
            <a:avLst/>
          </a:prstGeom>
        </p:spPr>
        <p:txBody>
          <a:bodyPr wrap="square">
            <a:spAutoFit/>
          </a:bodyPr>
          <a:lstStyle/>
          <a:p>
            <a:pPr algn="ctr"/>
            <a:r>
              <a:rPr lang="en-GB" sz="2800" b="1">
                <a:solidFill>
                  <a:schemeClr val="bg1"/>
                </a:solidFill>
                <a:latin typeface="Aktiv Grotesk Bold"/>
              </a:rPr>
              <a:t>02</a:t>
            </a:r>
          </a:p>
        </p:txBody>
      </p:sp>
      <p:sp>
        <p:nvSpPr>
          <p:cNvPr id="21" name="Rectangle 20">
            <a:extLst>
              <a:ext uri="{FF2B5EF4-FFF2-40B4-BE49-F238E27FC236}">
                <a16:creationId xmlns:a16="http://schemas.microsoft.com/office/drawing/2014/main" id="{AEC80E08-2444-0540-A27F-7D0761917B61}"/>
              </a:ext>
            </a:extLst>
          </p:cNvPr>
          <p:cNvSpPr/>
          <p:nvPr/>
        </p:nvSpPr>
        <p:spPr>
          <a:xfrm>
            <a:off x="717818" y="5274440"/>
            <a:ext cx="676469" cy="523220"/>
          </a:xfrm>
          <a:prstGeom prst="rect">
            <a:avLst/>
          </a:prstGeom>
        </p:spPr>
        <p:txBody>
          <a:bodyPr wrap="square">
            <a:spAutoFit/>
          </a:bodyPr>
          <a:lstStyle/>
          <a:p>
            <a:pPr algn="ctr"/>
            <a:r>
              <a:rPr lang="en-GB" sz="2800" b="1">
                <a:solidFill>
                  <a:schemeClr val="bg1"/>
                </a:solidFill>
                <a:latin typeface="Aktiv Grotesk Bold"/>
              </a:rPr>
              <a:t>03</a:t>
            </a:r>
          </a:p>
        </p:txBody>
      </p:sp>
      <p:sp>
        <p:nvSpPr>
          <p:cNvPr id="29" name="Slide Number Placeholder 2">
            <a:extLst>
              <a:ext uri="{FF2B5EF4-FFF2-40B4-BE49-F238E27FC236}">
                <a16:creationId xmlns:a16="http://schemas.microsoft.com/office/drawing/2014/main" id="{B73E3D5F-8A7E-654B-A16E-81C503942C55}"/>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3</a:t>
            </a:fld>
            <a:endParaRPr lang="en-GB"/>
          </a:p>
        </p:txBody>
      </p:sp>
      <p:pic>
        <p:nvPicPr>
          <p:cNvPr id="11" name="Picture Placeholder 10" descr="A picture containing person, little, young, indoor&#10;&#10;Description automatically generated">
            <a:extLst>
              <a:ext uri="{FF2B5EF4-FFF2-40B4-BE49-F238E27FC236}">
                <a16:creationId xmlns:a16="http://schemas.microsoft.com/office/drawing/2014/main" id="{3CE097CD-9DBF-064A-A049-1E63F36F6235}"/>
              </a:ext>
            </a:extLst>
          </p:cNvPr>
          <p:cNvPicPr>
            <a:picLocks noGrp="1" noChangeAspect="1"/>
          </p:cNvPicPr>
          <p:nvPr>
            <p:ph type="pic" sz="quarter" idx="10"/>
          </p:nvPr>
        </p:nvPicPr>
        <p:blipFill rotWithShape="1">
          <a:blip r:embed="rId4" cstate="email">
            <a:extLst>
              <a:ext uri="{28A0092B-C50C-407E-A947-70E740481C1C}">
                <a14:useLocalDpi xmlns:a14="http://schemas.microsoft.com/office/drawing/2010/main"/>
              </a:ext>
            </a:extLst>
          </a:blip>
          <a:srcRect/>
          <a:stretch/>
        </p:blipFill>
        <p:spPr>
          <a:xfrm>
            <a:off x="8972550" y="0"/>
            <a:ext cx="3219450" cy="6858000"/>
          </a:xfrm>
        </p:spPr>
      </p:pic>
      <p:sp>
        <p:nvSpPr>
          <p:cNvPr id="2" name="Slide Number Placeholder 1">
            <a:extLst>
              <a:ext uri="{FF2B5EF4-FFF2-40B4-BE49-F238E27FC236}">
                <a16:creationId xmlns:a16="http://schemas.microsoft.com/office/drawing/2014/main" id="{94AB4F4A-7387-D24E-8C9F-E5A3FF3FFFA3}"/>
              </a:ext>
            </a:extLst>
          </p:cNvPr>
          <p:cNvSpPr>
            <a:spLocks noGrp="1"/>
          </p:cNvSpPr>
          <p:nvPr>
            <p:ph type="sldNum" sz="quarter" idx="4294967295"/>
          </p:nvPr>
        </p:nvSpPr>
        <p:spPr>
          <a:xfrm>
            <a:off x="11424062" y="6604000"/>
            <a:ext cx="768350" cy="365125"/>
          </a:xfrm>
          <a:prstGeom prst="rect">
            <a:avLst/>
          </a:prstGeom>
        </p:spPr>
        <p:txBody>
          <a:bodyPr/>
          <a:lstStyle/>
          <a:p>
            <a:r>
              <a:rPr lang="en-GB" sz="1050" dirty="0">
                <a:solidFill>
                  <a:schemeClr val="bg1"/>
                </a:solidFill>
              </a:rPr>
              <a:t>                4</a:t>
            </a:r>
          </a:p>
        </p:txBody>
      </p:sp>
      <p:sp>
        <p:nvSpPr>
          <p:cNvPr id="37" name="Rectangle 36">
            <a:extLst>
              <a:ext uri="{FF2B5EF4-FFF2-40B4-BE49-F238E27FC236}">
                <a16:creationId xmlns:a16="http://schemas.microsoft.com/office/drawing/2014/main" id="{A96B13A3-32A1-1B41-992E-3428684EB7F4}"/>
              </a:ext>
            </a:extLst>
          </p:cNvPr>
          <p:cNvSpPr/>
          <p:nvPr/>
        </p:nvSpPr>
        <p:spPr>
          <a:xfrm>
            <a:off x="1748468" y="3321588"/>
            <a:ext cx="6702806" cy="1143070"/>
          </a:xfrm>
          <a:prstGeom prst="rect">
            <a:avLst/>
          </a:prstGeom>
        </p:spPr>
        <p:txBody>
          <a:bodyPr wrap="square">
            <a:spAutoFit/>
          </a:bodyPr>
          <a:lstStyle/>
          <a:p>
            <a:pPr>
              <a:lnSpc>
                <a:spcPct val="150000"/>
              </a:lnSpc>
            </a:pPr>
            <a:r>
              <a:rPr lang="nb-NO" sz="2400">
                <a:latin typeface="Calibri" panose="020F0502020204030204" pitchFamily="34" charset="0"/>
              </a:rPr>
              <a:t>F</a:t>
            </a:r>
            <a:r>
              <a:rPr lang="nb-NO" sz="2400" b="0" i="0">
                <a:effectLst/>
                <a:latin typeface="Calibri" panose="020F0502020204030204" pitchFamily="34" charset="0"/>
              </a:rPr>
              <a:t>amilien den viktigste rammen rundt barns liv og hverdag. </a:t>
            </a:r>
            <a:endParaRPr lang="nb-NO" sz="2400">
              <a:latin typeface="Aktiv Grotesk" panose="020B0504020202020204" pitchFamily="34" charset="0"/>
            </a:endParaRPr>
          </a:p>
        </p:txBody>
      </p:sp>
      <p:sp>
        <p:nvSpPr>
          <p:cNvPr id="38" name="Rectangle 37">
            <a:extLst>
              <a:ext uri="{FF2B5EF4-FFF2-40B4-BE49-F238E27FC236}">
                <a16:creationId xmlns:a16="http://schemas.microsoft.com/office/drawing/2014/main" id="{7CF98072-4E76-FB4C-8031-29C44DE080AC}"/>
              </a:ext>
            </a:extLst>
          </p:cNvPr>
          <p:cNvSpPr/>
          <p:nvPr/>
        </p:nvSpPr>
        <p:spPr>
          <a:xfrm>
            <a:off x="1748468" y="5011843"/>
            <a:ext cx="6702806" cy="1143070"/>
          </a:xfrm>
          <a:prstGeom prst="rect">
            <a:avLst/>
          </a:prstGeom>
        </p:spPr>
        <p:txBody>
          <a:bodyPr wrap="square">
            <a:spAutoFit/>
          </a:bodyPr>
          <a:lstStyle/>
          <a:p>
            <a:pPr>
              <a:lnSpc>
                <a:spcPct val="150000"/>
              </a:lnSpc>
            </a:pPr>
            <a:r>
              <a:rPr lang="nb-NO" sz="2400">
                <a:latin typeface="Aktiv Grotesk" panose="020B0504020202020204" pitchFamily="34" charset="0"/>
              </a:rPr>
              <a:t>Tilstedeværende og trygge voksne er nødvendig for barns utvikling – fysisk, kognitivt og følelsesmessig.</a:t>
            </a:r>
          </a:p>
        </p:txBody>
      </p:sp>
    </p:spTree>
    <p:extLst>
      <p:ext uri="{BB962C8B-B14F-4D97-AF65-F5344CB8AC3E}">
        <p14:creationId xmlns:p14="http://schemas.microsoft.com/office/powerpoint/2010/main" val="33809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F5F903-B132-426D-9AD3-352E17FBFEEC}"/>
              </a:ext>
            </a:extLst>
          </p:cNvPr>
          <p:cNvSpPr/>
          <p:nvPr/>
        </p:nvSpPr>
        <p:spPr>
          <a:xfrm>
            <a:off x="559642" y="418234"/>
            <a:ext cx="10240162" cy="646331"/>
          </a:xfrm>
          <a:prstGeom prst="rect">
            <a:avLst/>
          </a:prstGeom>
        </p:spPr>
        <p:txBody>
          <a:bodyPr wrap="square" lIns="91440" tIns="45720" rIns="91440" bIns="45720" anchor="t">
            <a:spAutoFit/>
          </a:bodyPr>
          <a:lstStyle/>
          <a:p>
            <a:r>
              <a:rPr lang="en-GB" sz="3600">
                <a:latin typeface="Aktiv Grotesk Medium"/>
              </a:rPr>
              <a:t>Ingen barn </a:t>
            </a:r>
            <a:r>
              <a:rPr lang="nb-NO" sz="3600">
                <a:latin typeface="Aktiv Grotesk Medium"/>
              </a:rPr>
              <a:t>alene</a:t>
            </a:r>
            <a:endParaRPr lang="nb-NO" sz="3600">
              <a:latin typeface="Aktiv Grotesk Medium" panose="020B0504020202020204" pitchFamily="34" charset="0"/>
            </a:endParaRPr>
          </a:p>
        </p:txBody>
      </p:sp>
      <p:sp>
        <p:nvSpPr>
          <p:cNvPr id="6" name="Slide Number Placeholder 2">
            <a:extLst>
              <a:ext uri="{FF2B5EF4-FFF2-40B4-BE49-F238E27FC236}">
                <a16:creationId xmlns:a16="http://schemas.microsoft.com/office/drawing/2014/main" id="{ACF95D01-2E9E-9043-96CE-D4C85A882EAD}"/>
              </a:ext>
            </a:extLst>
          </p:cNvPr>
          <p:cNvSpPr txBox="1">
            <a:spLocks/>
          </p:cNvSpPr>
          <p:nvPr/>
        </p:nvSpPr>
        <p:spPr>
          <a:xfrm>
            <a:off x="11424062" y="65539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5</a:t>
            </a:r>
          </a:p>
        </p:txBody>
      </p:sp>
      <p:sp>
        <p:nvSpPr>
          <p:cNvPr id="2" name="TekstSylinder 1">
            <a:extLst>
              <a:ext uri="{FF2B5EF4-FFF2-40B4-BE49-F238E27FC236}">
                <a16:creationId xmlns:a16="http://schemas.microsoft.com/office/drawing/2014/main" id="{9120400D-C324-D9D8-DC50-615C59466EE7}"/>
              </a:ext>
            </a:extLst>
          </p:cNvPr>
          <p:cNvSpPr txBox="1"/>
          <p:nvPr/>
        </p:nvSpPr>
        <p:spPr>
          <a:xfrm>
            <a:off x="879231" y="1837592"/>
            <a:ext cx="8036169" cy="3985706"/>
          </a:xfrm>
          <a:prstGeom prst="rect">
            <a:avLst/>
          </a:prstGeom>
          <a:noFill/>
        </p:spPr>
        <p:txBody>
          <a:bodyPr wrap="square" rtlCol="0">
            <a:spAutoFit/>
          </a:bodyPr>
          <a:lstStyle/>
          <a:p>
            <a:pPr algn="l"/>
            <a:r>
              <a:rPr lang="nb-NO" sz="2800">
                <a:latin typeface="Aktiv Grotesk" panose="020B0504020202020204" pitchFamily="34" charset="0"/>
                <a:ea typeface="Aktiv Grotesk" panose="020B0504020202020204" pitchFamily="34" charset="0"/>
                <a:cs typeface="Aktiv Grotesk" panose="020B0504020202020204" pitchFamily="34" charset="0"/>
              </a:rPr>
              <a:t>Barn uten stabil familieomsorg mister:</a:t>
            </a:r>
            <a:br>
              <a:rPr lang="nb-NO">
                <a:latin typeface="Aktiv Grotesk" panose="020B0504020202020204" pitchFamily="34" charset="0"/>
                <a:ea typeface="Aktiv Grotesk" panose="020B0504020202020204" pitchFamily="34" charset="0"/>
                <a:cs typeface="Aktiv Grotesk" panose="020B0504020202020204" pitchFamily="34" charset="0"/>
              </a:rPr>
            </a:br>
            <a:endParaRPr lang="nb-NO">
              <a:ea typeface="Aktiv Grotesk" panose="020B0504020202020204" pitchFamily="34" charset="0"/>
              <a:cs typeface="Aktiv Grotesk" panose="020B0504020202020204" pitchFamily="34" charset="0"/>
            </a:endParaRPr>
          </a:p>
          <a:p>
            <a:pPr lvl="1" fontAlgn="base">
              <a:lnSpc>
                <a:spcPct val="150000"/>
              </a:lnSpc>
              <a:buFont typeface="Arial" panose="020B0604020202020204" pitchFamily="34" charset="0"/>
              <a:buChar char="•"/>
            </a:pPr>
            <a:r>
              <a:rPr lang="nb-NO" b="0" i="0">
                <a:solidFill>
                  <a:srgbClr val="000000"/>
                </a:solidFill>
                <a:effectLst/>
              </a:rPr>
              <a:t> Muligheten til normal vekst og utvikling.  </a:t>
            </a:r>
          </a:p>
          <a:p>
            <a:pPr lvl="1" fontAlgn="base">
              <a:lnSpc>
                <a:spcPct val="150000"/>
              </a:lnSpc>
              <a:buFont typeface="Arial" panose="020B0604020202020204" pitchFamily="34" charset="0"/>
              <a:buChar char="•"/>
            </a:pPr>
            <a:r>
              <a:rPr lang="nb-NO" b="0" i="0">
                <a:solidFill>
                  <a:srgbClr val="000000"/>
                </a:solidFill>
                <a:effectLst/>
              </a:rPr>
              <a:t> Skolegang og utbytte av læring.    </a:t>
            </a:r>
          </a:p>
          <a:p>
            <a:pPr lvl="1" fontAlgn="base">
              <a:lnSpc>
                <a:spcPct val="150000"/>
              </a:lnSpc>
              <a:buFont typeface="Arial" panose="020B0604020202020204" pitchFamily="34" charset="0"/>
              <a:buChar char="•"/>
            </a:pPr>
            <a:r>
              <a:rPr lang="nb-NO" b="0" i="0">
                <a:solidFill>
                  <a:srgbClr val="000000"/>
                </a:solidFill>
                <a:effectLst/>
              </a:rPr>
              <a:t> Tilgang til helsetjenester.  </a:t>
            </a:r>
          </a:p>
          <a:p>
            <a:pPr lvl="1" fontAlgn="base">
              <a:lnSpc>
                <a:spcPct val="150000"/>
              </a:lnSpc>
              <a:buFont typeface="Arial" panose="020B0604020202020204" pitchFamily="34" charset="0"/>
              <a:buChar char="•"/>
            </a:pPr>
            <a:r>
              <a:rPr lang="nb-NO" b="0" i="0">
                <a:solidFill>
                  <a:srgbClr val="000000"/>
                </a:solidFill>
                <a:effectLst/>
              </a:rPr>
              <a:t> Muligheten til å bare være barn og få sine rettigheter oppfylt.  </a:t>
            </a:r>
          </a:p>
          <a:p>
            <a:pPr lvl="1" fontAlgn="base">
              <a:lnSpc>
                <a:spcPct val="150000"/>
              </a:lnSpc>
              <a:buFont typeface="Arial" panose="020B0604020202020204" pitchFamily="34" charset="0"/>
              <a:buChar char="•"/>
            </a:pPr>
            <a:r>
              <a:rPr lang="nb-NO" b="0" i="0">
                <a:solidFill>
                  <a:srgbClr val="000000"/>
                </a:solidFill>
                <a:effectLst/>
              </a:rPr>
              <a:t> Utsikten til å kunne bli selvstendige voksne som kan bidra til samfunnet sitt.  </a:t>
            </a:r>
          </a:p>
          <a:p>
            <a:pPr algn="l" rtl="0" fontAlgn="base">
              <a:lnSpc>
                <a:spcPct val="150000"/>
              </a:lnSpc>
            </a:pPr>
            <a:r>
              <a:rPr lang="nb-NO" b="0" i="0">
                <a:solidFill>
                  <a:srgbClr val="000000"/>
                </a:solidFill>
                <a:effectLst/>
              </a:rPr>
              <a:t> </a:t>
            </a:r>
          </a:p>
          <a:p>
            <a:pPr algn="l" rtl="0" fontAlgn="base">
              <a:lnSpc>
                <a:spcPct val="150000"/>
              </a:lnSpc>
            </a:pPr>
            <a:r>
              <a:rPr lang="nb-NO" b="0" i="0">
                <a:solidFill>
                  <a:srgbClr val="000000"/>
                </a:solidFill>
                <a:effectLst/>
              </a:rPr>
              <a:t> </a:t>
            </a:r>
          </a:p>
          <a:p>
            <a:pPr marL="285750" indent="-285750" algn="l">
              <a:buFont typeface="Arial" panose="020B0604020202020204" pitchFamily="34" charset="0"/>
              <a:buChar char="•"/>
            </a:pPr>
            <a:endParaRPr lang="nb-NO">
              <a:latin typeface="Aktiv Grotesk" panose="020B0504020202020204" pitchFamily="34" charset="0"/>
              <a:ea typeface="Aktiv Grotesk" panose="020B0504020202020204" pitchFamily="34" charset="0"/>
              <a:cs typeface="Aktiv Grotesk" panose="020B0504020202020204" pitchFamily="34" charset="0"/>
            </a:endParaRPr>
          </a:p>
        </p:txBody>
      </p:sp>
    </p:spTree>
    <p:extLst>
      <p:ext uri="{BB962C8B-B14F-4D97-AF65-F5344CB8AC3E}">
        <p14:creationId xmlns:p14="http://schemas.microsoft.com/office/powerpoint/2010/main" val="307275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tekst, skjermbilde, diagram, Font&#10;&#10;Automatisk generert beskrivelse">
            <a:extLst>
              <a:ext uri="{FF2B5EF4-FFF2-40B4-BE49-F238E27FC236}">
                <a16:creationId xmlns:a16="http://schemas.microsoft.com/office/drawing/2014/main" id="{447FC854-994C-E01A-2B7D-376524364D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9758" y="1529862"/>
            <a:ext cx="6096001" cy="4334607"/>
          </a:xfrm>
          <a:prstGeom prst="rect">
            <a:avLst/>
          </a:prstGeom>
          <a:noFill/>
        </p:spPr>
      </p:pic>
      <p:sp>
        <p:nvSpPr>
          <p:cNvPr id="8" name="Rectangle 7">
            <a:extLst>
              <a:ext uri="{FF2B5EF4-FFF2-40B4-BE49-F238E27FC236}">
                <a16:creationId xmlns:a16="http://schemas.microsoft.com/office/drawing/2014/main" id="{50DA18BD-2331-2045-ACB0-4E1755EC441D}"/>
              </a:ext>
            </a:extLst>
          </p:cNvPr>
          <p:cNvSpPr/>
          <p:nvPr/>
        </p:nvSpPr>
        <p:spPr>
          <a:xfrm>
            <a:off x="663019" y="284790"/>
            <a:ext cx="7428358"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nb-NO" sz="3600">
                <a:latin typeface="+mj-lt"/>
                <a:ea typeface="+mj-ea"/>
                <a:cs typeface="+mj-cs"/>
              </a:rPr>
              <a:t>Årsaker til at barn ender opp alene</a:t>
            </a:r>
          </a:p>
        </p:txBody>
      </p:sp>
      <p:sp>
        <p:nvSpPr>
          <p:cNvPr id="7" name="Slide Number Placeholder 2">
            <a:extLst>
              <a:ext uri="{FF2B5EF4-FFF2-40B4-BE49-F238E27FC236}">
                <a16:creationId xmlns:a16="http://schemas.microsoft.com/office/drawing/2014/main" id="{4556E191-35CE-6444-B33F-AB323CA2B871}"/>
              </a:ext>
            </a:extLst>
          </p:cNvPr>
          <p:cNvSpPr txBox="1">
            <a:spLocks/>
          </p:cNvSpPr>
          <p:nvPr/>
        </p:nvSpPr>
        <p:spPr>
          <a:xfrm>
            <a:off x="6194705" y="-155981"/>
            <a:ext cx="4173123" cy="3108325"/>
          </a:xfrm>
          <a:prstGeom prst="rect">
            <a:avLst/>
          </a:prstGeom>
        </p:spPr>
        <p:txBody>
          <a:bodyPr vert="horz" lIns="91440" tIns="45720" rIns="91440" bIns="45720" rtlCol="0">
            <a:normAutofit/>
          </a:bodyP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1200"/>
              </a:spcBef>
              <a:buClr>
                <a:schemeClr val="accent1"/>
              </a:buClr>
              <a:buSzPct val="120000"/>
            </a:pPr>
            <a:endParaRPr lang="en-GB" sz="1600">
              <a:latin typeface="Aktiv Grotesk" panose="020B0504020202020204" pitchFamily="34" charset="0"/>
            </a:endParaRPr>
          </a:p>
        </p:txBody>
      </p:sp>
      <p:sp>
        <p:nvSpPr>
          <p:cNvPr id="2" name="Slide Number Placeholder 1" hidden="1">
            <a:extLst>
              <a:ext uri="{FF2B5EF4-FFF2-40B4-BE49-F238E27FC236}">
                <a16:creationId xmlns:a16="http://schemas.microsoft.com/office/drawing/2014/main" id="{092C061E-0126-C546-BB9D-21110944B8AC}"/>
              </a:ext>
            </a:extLst>
          </p:cNvPr>
          <p:cNvSpPr>
            <a:spLocks noGrp="1"/>
          </p:cNvSpPr>
          <p:nvPr>
            <p:ph type="sldNum" sz="quarter" idx="4294967295"/>
          </p:nvPr>
        </p:nvSpPr>
        <p:spPr>
          <a:xfrm>
            <a:off x="11423650" y="6527800"/>
            <a:ext cx="768350" cy="365125"/>
          </a:xfrm>
          <a:prstGeom prst="rect">
            <a:avLst/>
          </a:prstGeom>
        </p:spPr>
        <p:txBody>
          <a:bodyPr/>
          <a:lstStyle/>
          <a:p>
            <a:pPr>
              <a:spcAft>
                <a:spcPts val="600"/>
              </a:spcAft>
            </a:pPr>
            <a:fld id="{B5D6761B-E3C6-3B4B-8360-B18F2215394E}" type="slidenum">
              <a:rPr lang="en-GB" smtClean="0"/>
              <a:pPr>
                <a:spcAft>
                  <a:spcPts val="600"/>
                </a:spcAft>
              </a:pPr>
              <a:t>5</a:t>
            </a:fld>
            <a:endParaRPr lang="en-GB"/>
          </a:p>
        </p:txBody>
      </p:sp>
      <p:sp>
        <p:nvSpPr>
          <p:cNvPr id="12" name="TekstSylinder 11">
            <a:extLst>
              <a:ext uri="{FF2B5EF4-FFF2-40B4-BE49-F238E27FC236}">
                <a16:creationId xmlns:a16="http://schemas.microsoft.com/office/drawing/2014/main" id="{AB53E44E-9BEF-6E10-D654-E646D7077B11}"/>
              </a:ext>
            </a:extLst>
          </p:cNvPr>
          <p:cNvSpPr txBox="1"/>
          <p:nvPr/>
        </p:nvSpPr>
        <p:spPr>
          <a:xfrm>
            <a:off x="663019" y="2070069"/>
            <a:ext cx="4333755" cy="2957861"/>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nb-NO">
                <a:latin typeface="Aktiv Grotesk" panose="020B0504020202020204" pitchFamily="34" charset="0"/>
                <a:ea typeface="Aktiv Grotesk" panose="020B0504020202020204" pitchFamily="34" charset="0"/>
                <a:cs typeface="Aktiv Grotesk" panose="020B0504020202020204" pitchFamily="34" charset="0"/>
              </a:rPr>
              <a:t>Fattigdom</a:t>
            </a:r>
          </a:p>
          <a:p>
            <a:pPr marL="285750" indent="-285750" algn="l">
              <a:lnSpc>
                <a:spcPct val="150000"/>
              </a:lnSpc>
              <a:buFont typeface="Arial" panose="020B0604020202020204" pitchFamily="34" charset="0"/>
              <a:buChar char="•"/>
            </a:pPr>
            <a:r>
              <a:rPr lang="nb-NO">
                <a:latin typeface="Aktiv Grotesk" panose="020B0504020202020204" pitchFamily="34" charset="0"/>
                <a:ea typeface="Aktiv Grotesk" panose="020B0504020202020204" pitchFamily="34" charset="0"/>
                <a:cs typeface="Aktiv Grotesk" panose="020B0504020202020204" pitchFamily="34" charset="0"/>
              </a:rPr>
              <a:t>Klimaendringer og ekstremvær</a:t>
            </a:r>
          </a:p>
          <a:p>
            <a:pPr marL="285750" indent="-285750" algn="l">
              <a:lnSpc>
                <a:spcPct val="150000"/>
              </a:lnSpc>
              <a:buFont typeface="Arial" panose="020B0604020202020204" pitchFamily="34" charset="0"/>
              <a:buChar char="•"/>
            </a:pPr>
            <a:r>
              <a:rPr lang="nb-NO">
                <a:latin typeface="Aktiv Grotesk" panose="020B0504020202020204" pitchFamily="34" charset="0"/>
                <a:ea typeface="Aktiv Grotesk" panose="020B0504020202020204" pitchFamily="34" charset="0"/>
                <a:cs typeface="Aktiv Grotesk" panose="020B0504020202020204" pitchFamily="34" charset="0"/>
              </a:rPr>
              <a:t>Vold og overgrep</a:t>
            </a:r>
          </a:p>
          <a:p>
            <a:pPr marL="285750" indent="-285750" algn="l">
              <a:lnSpc>
                <a:spcPct val="150000"/>
              </a:lnSpc>
              <a:buFont typeface="Arial" panose="020B0604020202020204" pitchFamily="34" charset="0"/>
              <a:buChar char="•"/>
            </a:pPr>
            <a:r>
              <a:rPr lang="nb-NO">
                <a:latin typeface="Aktiv Grotesk" panose="020B0504020202020204" pitchFamily="34" charset="0"/>
                <a:ea typeface="Aktiv Grotesk" panose="020B0504020202020204" pitchFamily="34" charset="0"/>
                <a:cs typeface="Aktiv Grotesk" panose="020B0504020202020204" pitchFamily="34" charset="0"/>
              </a:rPr>
              <a:t>Dårlig mental helse</a:t>
            </a:r>
          </a:p>
          <a:p>
            <a:pPr marL="285750" indent="-285750" algn="l">
              <a:lnSpc>
                <a:spcPct val="150000"/>
              </a:lnSpc>
              <a:buFont typeface="Arial" panose="020B0604020202020204" pitchFamily="34" charset="0"/>
              <a:buChar char="•"/>
            </a:pPr>
            <a:r>
              <a:rPr lang="nb-NO">
                <a:latin typeface="Aktiv Grotesk" panose="020B0504020202020204" pitchFamily="34" charset="0"/>
                <a:ea typeface="Aktiv Grotesk" panose="020B0504020202020204" pitchFamily="34" charset="0"/>
                <a:cs typeface="Aktiv Grotesk" panose="020B0504020202020204" pitchFamily="34" charset="0"/>
              </a:rPr>
              <a:t>Mangel på beskyttelsesstrukturer og sosiale støtteordninger</a:t>
            </a:r>
          </a:p>
          <a:p>
            <a:pPr marL="285750" indent="-285750" algn="l">
              <a:lnSpc>
                <a:spcPct val="150000"/>
              </a:lnSpc>
              <a:buFont typeface="Arial" panose="020B0604020202020204" pitchFamily="34" charset="0"/>
              <a:buChar char="•"/>
            </a:pPr>
            <a:r>
              <a:rPr lang="nb-NO">
                <a:latin typeface="Aktiv Grotesk" panose="020B0504020202020204" pitchFamily="34" charset="0"/>
                <a:ea typeface="Aktiv Grotesk" panose="020B0504020202020204" pitchFamily="34" charset="0"/>
                <a:cs typeface="Aktiv Grotesk" panose="020B0504020202020204" pitchFamily="34" charset="0"/>
              </a:rPr>
              <a:t>Krig og konflikt</a:t>
            </a:r>
          </a:p>
        </p:txBody>
      </p:sp>
      <p:sp>
        <p:nvSpPr>
          <p:cNvPr id="3" name="TekstSylinder 2">
            <a:extLst>
              <a:ext uri="{FF2B5EF4-FFF2-40B4-BE49-F238E27FC236}">
                <a16:creationId xmlns:a16="http://schemas.microsoft.com/office/drawing/2014/main" id="{651AFC08-B55F-7DC0-9D65-C59CBEFEFFCD}"/>
              </a:ext>
            </a:extLst>
          </p:cNvPr>
          <p:cNvSpPr txBox="1"/>
          <p:nvPr/>
        </p:nvSpPr>
        <p:spPr>
          <a:xfrm>
            <a:off x="11931650" y="6604084"/>
            <a:ext cx="209550" cy="253916"/>
          </a:xfrm>
          <a:prstGeom prst="rect">
            <a:avLst/>
          </a:prstGeom>
          <a:noFill/>
        </p:spPr>
        <p:txBody>
          <a:bodyPr wrap="square" rtlCol="0">
            <a:spAutoFit/>
          </a:bodyPr>
          <a:lstStyle/>
          <a:p>
            <a:pPr algn="l"/>
            <a:r>
              <a:rPr lang="nb-NO" sz="1050" dirty="0">
                <a:latin typeface="Aktiv Grotesk" panose="020B0504020202020204" pitchFamily="34" charset="0"/>
                <a:ea typeface="Aktiv Grotesk" panose="020B0504020202020204" pitchFamily="34" charset="0"/>
                <a:cs typeface="Aktiv Grotesk" panose="020B0504020202020204" pitchFamily="34" charset="0"/>
              </a:rPr>
              <a:t>6</a:t>
            </a:r>
          </a:p>
        </p:txBody>
      </p:sp>
    </p:spTree>
    <p:extLst>
      <p:ext uri="{BB962C8B-B14F-4D97-AF65-F5344CB8AC3E}">
        <p14:creationId xmlns:p14="http://schemas.microsoft.com/office/powerpoint/2010/main" val="53842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36DF266-B110-414A-80D4-4F3DFEBE5B23}"/>
              </a:ext>
            </a:extLst>
          </p:cNvPr>
          <p:cNvSpPr/>
          <p:nvPr/>
        </p:nvSpPr>
        <p:spPr>
          <a:xfrm>
            <a:off x="568206" y="381561"/>
            <a:ext cx="7883068" cy="646331"/>
          </a:xfrm>
          <a:prstGeom prst="rect">
            <a:avLst/>
          </a:prstGeom>
        </p:spPr>
        <p:txBody>
          <a:bodyPr wrap="square">
            <a:spAutoFit/>
          </a:bodyPr>
          <a:lstStyle/>
          <a:p>
            <a:r>
              <a:rPr lang="nb-NO" sz="3600">
                <a:latin typeface="Aktiv Grotesk Medium" panose="020B0504020202020204" pitchFamily="34" charset="0"/>
              </a:rPr>
              <a:t>Slik jobber SOS-barnebyer</a:t>
            </a:r>
          </a:p>
        </p:txBody>
      </p:sp>
      <p:grpSp>
        <p:nvGrpSpPr>
          <p:cNvPr id="3" name="Group 2">
            <a:extLst>
              <a:ext uri="{FF2B5EF4-FFF2-40B4-BE49-F238E27FC236}">
                <a16:creationId xmlns:a16="http://schemas.microsoft.com/office/drawing/2014/main" id="{DD1F21C3-75F5-F24B-8802-5F4DF105081A}"/>
              </a:ext>
            </a:extLst>
          </p:cNvPr>
          <p:cNvGrpSpPr/>
          <p:nvPr/>
        </p:nvGrpSpPr>
        <p:grpSpPr>
          <a:xfrm>
            <a:off x="468711" y="1499481"/>
            <a:ext cx="10553075" cy="1426911"/>
            <a:chOff x="468711" y="1499481"/>
            <a:chExt cx="10553075" cy="1426911"/>
          </a:xfrm>
        </p:grpSpPr>
        <p:pic>
          <p:nvPicPr>
            <p:cNvPr id="16" name="Picture 15">
              <a:extLst>
                <a:ext uri="{FF2B5EF4-FFF2-40B4-BE49-F238E27FC236}">
                  <a16:creationId xmlns:a16="http://schemas.microsoft.com/office/drawing/2014/main" id="{070B2F0C-959C-884F-A2EE-C5689A8C1A4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468711" y="1499481"/>
              <a:ext cx="1209939" cy="1426911"/>
            </a:xfrm>
            <a:prstGeom prst="rect">
              <a:avLst/>
            </a:prstGeom>
          </p:spPr>
        </p:pic>
        <p:sp>
          <p:nvSpPr>
            <p:cNvPr id="20" name="Rectangle 19">
              <a:extLst>
                <a:ext uri="{FF2B5EF4-FFF2-40B4-BE49-F238E27FC236}">
                  <a16:creationId xmlns:a16="http://schemas.microsoft.com/office/drawing/2014/main" id="{22B67527-C518-9947-B0D9-345409C95459}"/>
                </a:ext>
              </a:extLst>
            </p:cNvPr>
            <p:cNvSpPr/>
            <p:nvPr/>
          </p:nvSpPr>
          <p:spPr>
            <a:xfrm>
              <a:off x="717818" y="1937656"/>
              <a:ext cx="676469" cy="523220"/>
            </a:xfrm>
            <a:prstGeom prst="rect">
              <a:avLst/>
            </a:prstGeom>
          </p:spPr>
          <p:txBody>
            <a:bodyPr wrap="square">
              <a:spAutoFit/>
            </a:bodyPr>
            <a:lstStyle/>
            <a:p>
              <a:pPr algn="ctr"/>
              <a:r>
                <a:rPr lang="en-GB" sz="2800" b="1">
                  <a:solidFill>
                    <a:schemeClr val="bg1"/>
                  </a:solidFill>
                  <a:latin typeface="Aktiv Grotesk Bold"/>
                </a:rPr>
                <a:t>01</a:t>
              </a:r>
            </a:p>
          </p:txBody>
        </p:sp>
        <p:sp>
          <p:nvSpPr>
            <p:cNvPr id="23" name="Rectangle 22">
              <a:extLst>
                <a:ext uri="{FF2B5EF4-FFF2-40B4-BE49-F238E27FC236}">
                  <a16:creationId xmlns:a16="http://schemas.microsoft.com/office/drawing/2014/main" id="{BAC25B74-BD98-074D-9795-DB473AD55A97}"/>
                </a:ext>
              </a:extLst>
            </p:cNvPr>
            <p:cNvSpPr/>
            <p:nvPr/>
          </p:nvSpPr>
          <p:spPr>
            <a:xfrm>
              <a:off x="1748468" y="1843399"/>
              <a:ext cx="9273318" cy="586699"/>
            </a:xfrm>
            <a:prstGeom prst="rect">
              <a:avLst/>
            </a:prstGeom>
          </p:spPr>
          <p:txBody>
            <a:bodyPr wrap="square">
              <a:spAutoFit/>
            </a:bodyPr>
            <a:lstStyle/>
            <a:p>
              <a:pPr>
                <a:lnSpc>
                  <a:spcPct val="150000"/>
                </a:lnSpc>
              </a:pPr>
              <a:r>
                <a:rPr lang="nb-NO" sz="2400" b="1" i="0">
                  <a:effectLst/>
                </a:rPr>
                <a:t>Forebygger at barn blir alene</a:t>
              </a:r>
              <a:r>
                <a:rPr lang="nb-NO" sz="2400" b="0" i="0">
                  <a:effectLst/>
                </a:rPr>
                <a:t> </a:t>
              </a:r>
              <a:endParaRPr lang="nb-NO"/>
            </a:p>
          </p:txBody>
        </p:sp>
      </p:grpSp>
      <p:grpSp>
        <p:nvGrpSpPr>
          <p:cNvPr id="5" name="Group 4">
            <a:extLst>
              <a:ext uri="{FF2B5EF4-FFF2-40B4-BE49-F238E27FC236}">
                <a16:creationId xmlns:a16="http://schemas.microsoft.com/office/drawing/2014/main" id="{C6C4FB07-F7B7-A448-8041-DECD39F5E574}"/>
              </a:ext>
            </a:extLst>
          </p:cNvPr>
          <p:cNvGrpSpPr/>
          <p:nvPr/>
        </p:nvGrpSpPr>
        <p:grpSpPr>
          <a:xfrm>
            <a:off x="468711" y="3018440"/>
            <a:ext cx="10553075" cy="1426911"/>
            <a:chOff x="468711" y="2990302"/>
            <a:chExt cx="10553075" cy="1426911"/>
          </a:xfrm>
        </p:grpSpPr>
        <p:pic>
          <p:nvPicPr>
            <p:cNvPr id="17" name="Picture 16">
              <a:extLst>
                <a:ext uri="{FF2B5EF4-FFF2-40B4-BE49-F238E27FC236}">
                  <a16:creationId xmlns:a16="http://schemas.microsoft.com/office/drawing/2014/main" id="{C9B77C0B-5C3D-FC42-87A0-3CEE71B76F9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468711" y="2990302"/>
              <a:ext cx="1209939" cy="1426911"/>
            </a:xfrm>
            <a:prstGeom prst="rect">
              <a:avLst/>
            </a:prstGeom>
          </p:spPr>
        </p:pic>
        <p:sp>
          <p:nvSpPr>
            <p:cNvPr id="25" name="Rectangle 24">
              <a:extLst>
                <a:ext uri="{FF2B5EF4-FFF2-40B4-BE49-F238E27FC236}">
                  <a16:creationId xmlns:a16="http://schemas.microsoft.com/office/drawing/2014/main" id="{D7434D75-36BF-F542-BCC2-8D490D2BFE1E}"/>
                </a:ext>
              </a:extLst>
            </p:cNvPr>
            <p:cNvSpPr/>
            <p:nvPr/>
          </p:nvSpPr>
          <p:spPr>
            <a:xfrm>
              <a:off x="717818" y="3426997"/>
              <a:ext cx="676469" cy="523220"/>
            </a:xfrm>
            <a:prstGeom prst="rect">
              <a:avLst/>
            </a:prstGeom>
          </p:spPr>
          <p:txBody>
            <a:bodyPr wrap="square">
              <a:spAutoFit/>
            </a:bodyPr>
            <a:lstStyle/>
            <a:p>
              <a:pPr algn="ctr"/>
              <a:r>
                <a:rPr lang="en-GB" sz="2800" b="1">
                  <a:solidFill>
                    <a:schemeClr val="bg1"/>
                  </a:solidFill>
                  <a:latin typeface="Aktiv Grotesk Bold"/>
                </a:rPr>
                <a:t>02</a:t>
              </a:r>
            </a:p>
          </p:txBody>
        </p:sp>
        <p:sp>
          <p:nvSpPr>
            <p:cNvPr id="27" name="Rectangle 26">
              <a:extLst>
                <a:ext uri="{FF2B5EF4-FFF2-40B4-BE49-F238E27FC236}">
                  <a16:creationId xmlns:a16="http://schemas.microsoft.com/office/drawing/2014/main" id="{4E82BCBA-7235-A448-B780-59E644BAD383}"/>
                </a:ext>
              </a:extLst>
            </p:cNvPr>
            <p:cNvSpPr/>
            <p:nvPr/>
          </p:nvSpPr>
          <p:spPr>
            <a:xfrm>
              <a:off x="1748468" y="3347890"/>
              <a:ext cx="9273318" cy="958404"/>
            </a:xfrm>
            <a:prstGeom prst="rect">
              <a:avLst/>
            </a:prstGeom>
          </p:spPr>
          <p:txBody>
            <a:bodyPr wrap="square">
              <a:spAutoFit/>
            </a:bodyPr>
            <a:lstStyle/>
            <a:p>
              <a:pPr algn="l" rtl="0" fontAlgn="base"/>
              <a:r>
                <a:rPr lang="nb-NO" sz="2400" b="1" i="0">
                  <a:effectLst/>
                </a:rPr>
                <a:t>Gir god alternativ omsorg når det ikke er andre muligheter</a:t>
              </a:r>
              <a:r>
                <a:rPr lang="nb-NO" sz="2400" b="0" i="0">
                  <a:effectLst/>
                </a:rPr>
                <a:t> </a:t>
              </a:r>
            </a:p>
            <a:p>
              <a:pPr>
                <a:lnSpc>
                  <a:spcPct val="150000"/>
                </a:lnSpc>
              </a:pPr>
              <a:endParaRPr lang="nb-NO" sz="2400"/>
            </a:p>
          </p:txBody>
        </p:sp>
      </p:grpSp>
      <p:grpSp>
        <p:nvGrpSpPr>
          <p:cNvPr id="6" name="Group 5">
            <a:extLst>
              <a:ext uri="{FF2B5EF4-FFF2-40B4-BE49-F238E27FC236}">
                <a16:creationId xmlns:a16="http://schemas.microsoft.com/office/drawing/2014/main" id="{F8F5166F-A8CC-B74A-BEE0-EA7F171C23CF}"/>
              </a:ext>
            </a:extLst>
          </p:cNvPr>
          <p:cNvGrpSpPr/>
          <p:nvPr/>
        </p:nvGrpSpPr>
        <p:grpSpPr>
          <a:xfrm>
            <a:off x="468711" y="4537399"/>
            <a:ext cx="10553075" cy="1426911"/>
            <a:chOff x="468711" y="4537399"/>
            <a:chExt cx="10553075" cy="1426911"/>
          </a:xfrm>
        </p:grpSpPr>
        <p:pic>
          <p:nvPicPr>
            <p:cNvPr id="18" name="Picture 17">
              <a:extLst>
                <a:ext uri="{FF2B5EF4-FFF2-40B4-BE49-F238E27FC236}">
                  <a16:creationId xmlns:a16="http://schemas.microsoft.com/office/drawing/2014/main" id="{B5AE3AC0-E272-364E-BF82-8DE6B0C249B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flipH="1" flipV="1">
              <a:off x="468711" y="4537399"/>
              <a:ext cx="1209939" cy="1426911"/>
            </a:xfrm>
            <a:prstGeom prst="rect">
              <a:avLst/>
            </a:prstGeom>
          </p:spPr>
        </p:pic>
        <p:sp>
          <p:nvSpPr>
            <p:cNvPr id="26" name="Rectangle 25">
              <a:extLst>
                <a:ext uri="{FF2B5EF4-FFF2-40B4-BE49-F238E27FC236}">
                  <a16:creationId xmlns:a16="http://schemas.microsoft.com/office/drawing/2014/main" id="{4B9B01E2-6163-0B45-A2DC-732F1B446A23}"/>
                </a:ext>
              </a:extLst>
            </p:cNvPr>
            <p:cNvSpPr/>
            <p:nvPr/>
          </p:nvSpPr>
          <p:spPr>
            <a:xfrm>
              <a:off x="717818" y="4958759"/>
              <a:ext cx="676469" cy="523220"/>
            </a:xfrm>
            <a:prstGeom prst="rect">
              <a:avLst/>
            </a:prstGeom>
          </p:spPr>
          <p:txBody>
            <a:bodyPr wrap="square">
              <a:spAutoFit/>
            </a:bodyPr>
            <a:lstStyle/>
            <a:p>
              <a:pPr algn="ctr"/>
              <a:r>
                <a:rPr lang="en-GB" sz="2800" b="1">
                  <a:solidFill>
                    <a:schemeClr val="bg1"/>
                  </a:solidFill>
                  <a:latin typeface="Aktiv Grotesk Bold"/>
                </a:rPr>
                <a:t>03</a:t>
              </a:r>
            </a:p>
          </p:txBody>
        </p:sp>
        <p:sp>
          <p:nvSpPr>
            <p:cNvPr id="28" name="Rectangle 27">
              <a:extLst>
                <a:ext uri="{FF2B5EF4-FFF2-40B4-BE49-F238E27FC236}">
                  <a16:creationId xmlns:a16="http://schemas.microsoft.com/office/drawing/2014/main" id="{45E5D1D2-C38D-FA42-8A0A-5FE795196096}"/>
                </a:ext>
              </a:extLst>
            </p:cNvPr>
            <p:cNvSpPr/>
            <p:nvPr/>
          </p:nvSpPr>
          <p:spPr>
            <a:xfrm>
              <a:off x="1748468" y="4894987"/>
              <a:ext cx="9273318" cy="589072"/>
            </a:xfrm>
            <a:prstGeom prst="rect">
              <a:avLst/>
            </a:prstGeom>
          </p:spPr>
          <p:txBody>
            <a:bodyPr wrap="square">
              <a:spAutoFit/>
            </a:bodyPr>
            <a:lstStyle/>
            <a:p>
              <a:pPr>
                <a:lnSpc>
                  <a:spcPct val="150000"/>
                </a:lnSpc>
              </a:pPr>
              <a:r>
                <a:rPr lang="nb-NO" sz="2400" b="1" i="0" dirty="0">
                  <a:effectLst/>
                </a:rPr>
                <a:t>Styrker og forbedrer strukturene rundt barna og familiene</a:t>
              </a:r>
              <a:r>
                <a:rPr lang="nb-NO" sz="2400" b="0" i="0" dirty="0">
                  <a:effectLst/>
                </a:rPr>
                <a:t> </a:t>
              </a:r>
              <a:endParaRPr lang="nb-NO" dirty="0"/>
            </a:p>
          </p:txBody>
        </p:sp>
      </p:grpSp>
      <p:sp>
        <p:nvSpPr>
          <p:cNvPr id="7" name="TekstSylinder 6">
            <a:extLst>
              <a:ext uri="{FF2B5EF4-FFF2-40B4-BE49-F238E27FC236}">
                <a16:creationId xmlns:a16="http://schemas.microsoft.com/office/drawing/2014/main" id="{675F30AC-457E-CF7D-EEAD-30A2B7E4D9F3}"/>
              </a:ext>
            </a:extLst>
          </p:cNvPr>
          <p:cNvSpPr txBox="1"/>
          <p:nvPr/>
        </p:nvSpPr>
        <p:spPr>
          <a:xfrm>
            <a:off x="11918950" y="6488668"/>
            <a:ext cx="273050" cy="369332"/>
          </a:xfrm>
          <a:prstGeom prst="rect">
            <a:avLst/>
          </a:prstGeom>
          <a:solidFill>
            <a:schemeClr val="accent2"/>
          </a:solidFill>
        </p:spPr>
        <p:txBody>
          <a:bodyPr wrap="square" rtlCol="0">
            <a:spAutoFit/>
          </a:bodyPr>
          <a:lstStyle/>
          <a:p>
            <a:pPr algn="l"/>
            <a:endParaRPr lang="nb-NO" dirty="0">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8" name="TekstSylinder 7">
            <a:extLst>
              <a:ext uri="{FF2B5EF4-FFF2-40B4-BE49-F238E27FC236}">
                <a16:creationId xmlns:a16="http://schemas.microsoft.com/office/drawing/2014/main" id="{F4FCA4D7-F35E-4B35-5E6F-92B1B46A98F7}"/>
              </a:ext>
            </a:extLst>
          </p:cNvPr>
          <p:cNvSpPr txBox="1"/>
          <p:nvPr/>
        </p:nvSpPr>
        <p:spPr>
          <a:xfrm>
            <a:off x="11918950" y="6604000"/>
            <a:ext cx="273050" cy="253916"/>
          </a:xfrm>
          <a:prstGeom prst="rect">
            <a:avLst/>
          </a:prstGeom>
          <a:noFill/>
        </p:spPr>
        <p:txBody>
          <a:bodyPr wrap="square" rtlCol="0">
            <a:spAutoFit/>
          </a:bodyPr>
          <a:lstStyle/>
          <a:p>
            <a:pPr algn="l"/>
            <a:r>
              <a:rPr lang="nb-NO" sz="1050" dirty="0">
                <a:solidFill>
                  <a:schemeClr val="tx2"/>
                </a:solidFill>
                <a:latin typeface="Aktiv Grotesk" panose="020B0504020202020204" pitchFamily="34" charset="0"/>
                <a:ea typeface="Aktiv Grotesk" panose="020B0504020202020204" pitchFamily="34" charset="0"/>
                <a:cs typeface="Aktiv Grotesk" panose="020B0504020202020204" pitchFamily="34" charset="0"/>
              </a:rPr>
              <a:t>7</a:t>
            </a:r>
          </a:p>
        </p:txBody>
      </p:sp>
    </p:spTree>
    <p:extLst>
      <p:ext uri="{BB962C8B-B14F-4D97-AF65-F5344CB8AC3E}">
        <p14:creationId xmlns:p14="http://schemas.microsoft.com/office/powerpoint/2010/main" val="164951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clip art, diagram&#10;&#10;Automatisk generert beskrivelse">
            <a:extLst>
              <a:ext uri="{FF2B5EF4-FFF2-40B4-BE49-F238E27FC236}">
                <a16:creationId xmlns:a16="http://schemas.microsoft.com/office/drawing/2014/main" id="{F8E67E32-40F7-2845-5A43-77A6AD6A57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2"/>
            <a:ext cx="12192000" cy="6857116"/>
          </a:xfrm>
          <a:prstGeom prst="rect">
            <a:avLst/>
          </a:prstGeom>
          <a:noFill/>
        </p:spPr>
      </p:pic>
      <p:sp>
        <p:nvSpPr>
          <p:cNvPr id="2" name="Plassholder for lysbildenummer 1">
            <a:extLst>
              <a:ext uri="{FF2B5EF4-FFF2-40B4-BE49-F238E27FC236}">
                <a16:creationId xmlns:a16="http://schemas.microsoft.com/office/drawing/2014/main" id="{F9B61A2A-F72C-54DE-AA56-C0926743C217}"/>
              </a:ext>
            </a:extLst>
          </p:cNvPr>
          <p:cNvSpPr>
            <a:spLocks noGrp="1"/>
          </p:cNvSpPr>
          <p:nvPr>
            <p:ph type="sldNum" sz="quarter" idx="4294967295"/>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1603CD75-A475-224C-82A3-991180B99539}" type="slidenum">
              <a:rPr kumimoji="0" lang="en-NO" sz="1800" b="0" i="0" u="none" strike="noStrike" kern="1200" cap="none" spc="0" normalizeH="0" baseline="0" noProof="0" smtClean="0">
                <a:ln>
                  <a:noFill/>
                </a:ln>
                <a:solidFill>
                  <a:srgbClr val="1C325D"/>
                </a:solidFill>
                <a:effectLst/>
                <a:uLnTx/>
                <a:uFillTx/>
                <a:latin typeface="Aktiv Grotesk"/>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7</a:t>
            </a:fld>
            <a:endParaRPr kumimoji="0" lang="en-NO" sz="1800" b="0" i="0" u="none" strike="noStrike" kern="1200" cap="none" spc="0" normalizeH="0" baseline="0" noProof="0">
              <a:ln>
                <a:noFill/>
              </a:ln>
              <a:solidFill>
                <a:srgbClr val="1C325D"/>
              </a:solidFill>
              <a:effectLst/>
              <a:uLnTx/>
              <a:uFillTx/>
              <a:latin typeface="Aktiv Grotesk"/>
              <a:ea typeface="+mn-ea"/>
              <a:cs typeface="+mn-cs"/>
            </a:endParaRPr>
          </a:p>
        </p:txBody>
      </p:sp>
      <p:sp>
        <p:nvSpPr>
          <p:cNvPr id="3" name="TekstSylinder 2">
            <a:extLst>
              <a:ext uri="{FF2B5EF4-FFF2-40B4-BE49-F238E27FC236}">
                <a16:creationId xmlns:a16="http://schemas.microsoft.com/office/drawing/2014/main" id="{19E3181E-40EE-0CB7-5D17-EC86EB9968B2}"/>
              </a:ext>
            </a:extLst>
          </p:cNvPr>
          <p:cNvSpPr txBox="1"/>
          <p:nvPr/>
        </p:nvSpPr>
        <p:spPr>
          <a:xfrm>
            <a:off x="11880850" y="6604084"/>
            <a:ext cx="355600" cy="253916"/>
          </a:xfrm>
          <a:prstGeom prst="rect">
            <a:avLst/>
          </a:prstGeom>
          <a:noFill/>
        </p:spPr>
        <p:txBody>
          <a:bodyPr wrap="square" rtlCol="0">
            <a:spAutoFit/>
          </a:bodyPr>
          <a:lstStyle/>
          <a:p>
            <a:pPr algn="l"/>
            <a:r>
              <a:rPr lang="nb-NO" sz="1050" dirty="0">
                <a:latin typeface="Aktiv Grotesk" panose="020B0504020202020204" pitchFamily="34" charset="0"/>
                <a:ea typeface="Aktiv Grotesk" panose="020B0504020202020204" pitchFamily="34" charset="0"/>
                <a:cs typeface="Aktiv Grotesk" panose="020B0504020202020204" pitchFamily="34" charset="0"/>
              </a:rPr>
              <a:t>10</a:t>
            </a:r>
          </a:p>
        </p:txBody>
      </p:sp>
    </p:spTree>
    <p:extLst>
      <p:ext uri="{BB962C8B-B14F-4D97-AF65-F5344CB8AC3E}">
        <p14:creationId xmlns:p14="http://schemas.microsoft.com/office/powerpoint/2010/main" val="368726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ssholder for bilde 32" descr="Et bilde som inneholder klær, person, utendørs, Menneskeansikt&#10;&#10;Automatisk generert beskrivelse">
            <a:extLst>
              <a:ext uri="{FF2B5EF4-FFF2-40B4-BE49-F238E27FC236}">
                <a16:creationId xmlns:a16="http://schemas.microsoft.com/office/drawing/2014/main" id="{C55771C7-C9D2-41E0-C334-6436B3FA15C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64DCF27C-4CCE-4DCC-9A49-5762B4D76B69}"/>
              </a:ext>
            </a:extLst>
          </p:cNvPr>
          <p:cNvSpPr/>
          <p:nvPr/>
        </p:nvSpPr>
        <p:spPr>
          <a:xfrm>
            <a:off x="5285668" y="1313746"/>
            <a:ext cx="6363056" cy="4467057"/>
          </a:xfrm>
          <a:prstGeom prst="rect">
            <a:avLst/>
          </a:prstGeom>
        </p:spPr>
        <p:txBody>
          <a:bodyPr wrap="square">
            <a:spAutoFit/>
          </a:bodyPr>
          <a:lstStyle/>
          <a:p>
            <a:pPr marL="171450" indent="-171450">
              <a:lnSpc>
                <a:spcPct val="150000"/>
              </a:lnSpc>
              <a:buFont typeface="Arial" panose="020B0604020202020204" pitchFamily="34" charset="0"/>
              <a:buChar char="•"/>
            </a:pPr>
            <a:endParaRPr lang="nb-NO" sz="2400" b="0" i="0">
              <a:effectLst/>
            </a:endParaRPr>
          </a:p>
          <a:p>
            <a:pPr marL="171450" indent="-171450">
              <a:lnSpc>
                <a:spcPct val="150000"/>
              </a:lnSpc>
              <a:buFont typeface="Arial" panose="020B0604020202020204" pitchFamily="34" charset="0"/>
              <a:buChar char="•"/>
            </a:pPr>
            <a:r>
              <a:rPr lang="nb-NO" sz="2400" b="0" i="0">
                <a:effectLst/>
              </a:rPr>
              <a:t>Styrker familier som sliter slik at de kan ta vare på barna sine på en god måte.</a:t>
            </a:r>
          </a:p>
          <a:p>
            <a:pPr marL="171450" indent="-171450">
              <a:lnSpc>
                <a:spcPct val="150000"/>
              </a:lnSpc>
              <a:buFont typeface="Arial" panose="020B0604020202020204" pitchFamily="34" charset="0"/>
              <a:buChar char="•"/>
            </a:pPr>
            <a:r>
              <a:rPr lang="nb-NO" sz="2400" b="0" i="0">
                <a:effectLst/>
              </a:rPr>
              <a:t>Hver familie blir fulgt opp av en fast familierådgiver. </a:t>
            </a:r>
          </a:p>
          <a:p>
            <a:pPr marL="171450" indent="-171450">
              <a:lnSpc>
                <a:spcPct val="150000"/>
              </a:lnSpc>
              <a:buFont typeface="Arial" panose="020B0604020202020204" pitchFamily="34" charset="0"/>
              <a:buChar char="•"/>
            </a:pPr>
            <a:r>
              <a:rPr lang="nb-NO" sz="2400"/>
              <a:t>Oppfølging ut fra behov og så lenge det trengs.</a:t>
            </a:r>
          </a:p>
          <a:p>
            <a:pPr marL="171450" indent="-171450">
              <a:lnSpc>
                <a:spcPct val="150000"/>
              </a:lnSpc>
              <a:buFont typeface="Arial" panose="020B0604020202020204" pitchFamily="34" charset="0"/>
              <a:buChar char="•"/>
            </a:pPr>
            <a:r>
              <a:rPr lang="nb-NO" sz="2400"/>
              <a:t>De skaper selv varig endring.</a:t>
            </a:r>
          </a:p>
          <a:p>
            <a:pPr marL="171450" indent="-171450">
              <a:lnSpc>
                <a:spcPct val="150000"/>
              </a:lnSpc>
              <a:buFont typeface="Arial" panose="020B0604020202020204" pitchFamily="34" charset="0"/>
              <a:buChar char="•"/>
            </a:pPr>
            <a:endParaRPr lang="nb-NO" sz="2400"/>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707886"/>
          </a:xfrm>
          <a:prstGeom prst="rect">
            <a:avLst/>
          </a:prstGeom>
        </p:spPr>
        <p:txBody>
          <a:bodyPr wrap="square">
            <a:spAutoFit/>
          </a:bodyPr>
          <a:lstStyle/>
          <a:p>
            <a:pPr algn="r"/>
            <a:r>
              <a:rPr lang="nb-NO" sz="4000" b="1" i="0">
                <a:effectLst/>
              </a:rPr>
              <a:t>Forebygging med og i familien</a:t>
            </a:r>
            <a:endParaRPr lang="nb-NO" sz="4000"/>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155171" y="1313746"/>
            <a:ext cx="3140163" cy="4337639"/>
          </a:xfrm>
          <a:prstGeom prst="rect">
            <a:avLst/>
          </a:prstGeom>
          <a:noFill/>
        </p:spPr>
      </p:pic>
      <p:sp>
        <p:nvSpPr>
          <p:cNvPr id="15" name="Rectangle 14">
            <a:extLst>
              <a:ext uri="{FF2B5EF4-FFF2-40B4-BE49-F238E27FC236}">
                <a16:creationId xmlns:a16="http://schemas.microsoft.com/office/drawing/2014/main" id="{12B24372-1B1F-8044-8334-85A8B56B32B0}"/>
              </a:ext>
            </a:extLst>
          </p:cNvPr>
          <p:cNvSpPr/>
          <p:nvPr/>
        </p:nvSpPr>
        <p:spPr>
          <a:xfrm>
            <a:off x="2649687" y="2038111"/>
            <a:ext cx="1837803" cy="2350965"/>
          </a:xfrm>
          <a:prstGeom prst="rect">
            <a:avLst/>
          </a:prstGeom>
        </p:spPr>
        <p:txBody>
          <a:bodyPr wrap="square">
            <a:spAutoFit/>
          </a:bodyPr>
          <a:lstStyle/>
          <a:p>
            <a:pPr>
              <a:lnSpc>
                <a:spcPct val="150000"/>
              </a:lnSpc>
            </a:pPr>
            <a:r>
              <a:rPr lang="nb-NO" sz="2000" b="1" i="0">
                <a:solidFill>
                  <a:schemeClr val="bg2"/>
                </a:solidFill>
                <a:effectLst/>
              </a:rPr>
              <a:t>Det beste for barn og unge er å vokse opp i sin egen familie. </a:t>
            </a:r>
            <a:endParaRPr lang="nb-NO" sz="2000" b="1">
              <a:solidFill>
                <a:schemeClr val="bg2"/>
              </a:solidFill>
            </a:endParaRPr>
          </a:p>
        </p:txBody>
      </p:sp>
      <p:sp>
        <p:nvSpPr>
          <p:cNvPr id="4" name="TekstSylinder 3">
            <a:extLst>
              <a:ext uri="{FF2B5EF4-FFF2-40B4-BE49-F238E27FC236}">
                <a16:creationId xmlns:a16="http://schemas.microsoft.com/office/drawing/2014/main" id="{9249A0C2-5606-A3EC-648C-36B435659A3E}"/>
              </a:ext>
            </a:extLst>
          </p:cNvPr>
          <p:cNvSpPr txBox="1"/>
          <p:nvPr/>
        </p:nvSpPr>
        <p:spPr>
          <a:xfrm>
            <a:off x="11893550" y="6604084"/>
            <a:ext cx="342900" cy="253916"/>
          </a:xfrm>
          <a:prstGeom prst="rect">
            <a:avLst/>
          </a:prstGeom>
          <a:noFill/>
        </p:spPr>
        <p:txBody>
          <a:bodyPr wrap="square" rtlCol="0">
            <a:spAutoFit/>
          </a:bodyPr>
          <a:lstStyle/>
          <a:p>
            <a:pPr algn="l"/>
            <a:r>
              <a:rPr lang="nb-NO" sz="1050" dirty="0">
                <a:latin typeface="Aktiv Grotesk" panose="020B0504020202020204" pitchFamily="34" charset="0"/>
                <a:ea typeface="Aktiv Grotesk" panose="020B0504020202020204" pitchFamily="34" charset="0"/>
                <a:cs typeface="Aktiv Grotesk" panose="020B0504020202020204" pitchFamily="34" charset="0"/>
              </a:rPr>
              <a:t>11</a:t>
            </a:r>
          </a:p>
        </p:txBody>
      </p:sp>
    </p:spTree>
    <p:extLst>
      <p:ext uri="{BB962C8B-B14F-4D97-AF65-F5344CB8AC3E}">
        <p14:creationId xmlns:p14="http://schemas.microsoft.com/office/powerpoint/2010/main" val="91588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 bilde som inneholder person, Menneskeansikt, klær, smil&#10;&#10;Automatisk generert beskrivelse">
            <a:extLst>
              <a:ext uri="{FF2B5EF4-FFF2-40B4-BE49-F238E27FC236}">
                <a16:creationId xmlns:a16="http://schemas.microsoft.com/office/drawing/2014/main" id="{102246BA-2679-D67E-9A88-63325CF2669F}"/>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4DCF27C-4CCE-4DCC-9A49-5762B4D76B69}"/>
              </a:ext>
            </a:extLst>
          </p:cNvPr>
          <p:cNvSpPr/>
          <p:nvPr/>
        </p:nvSpPr>
        <p:spPr>
          <a:xfrm>
            <a:off x="5285668" y="1313746"/>
            <a:ext cx="6363056" cy="6680675"/>
          </a:xfrm>
          <a:prstGeom prst="rect">
            <a:avLst/>
          </a:prstGeom>
        </p:spPr>
        <p:txBody>
          <a:bodyPr wrap="square">
            <a:spAutoFit/>
          </a:bodyPr>
          <a:lstStyle/>
          <a:p>
            <a:pPr marL="285750" indent="-285750" algn="l" rtl="0" fontAlgn="base">
              <a:lnSpc>
                <a:spcPct val="150000"/>
              </a:lnSpc>
              <a:buFont typeface="Arial" panose="020B0604020202020204" pitchFamily="34" charset="0"/>
              <a:buChar char="•"/>
            </a:pPr>
            <a:endParaRPr lang="nb-NO" sz="2400"/>
          </a:p>
          <a:p>
            <a:pPr marL="285750" indent="-285750" algn="l" rtl="0" fontAlgn="base">
              <a:lnSpc>
                <a:spcPct val="150000"/>
              </a:lnSpc>
              <a:buFont typeface="Arial" panose="020B0604020202020204" pitchFamily="34" charset="0"/>
              <a:buChar char="•"/>
            </a:pPr>
            <a:r>
              <a:rPr lang="nb-NO" sz="2400" b="0" i="0">
                <a:effectLst/>
              </a:rPr>
              <a:t>Familie på bristepunktet.</a:t>
            </a:r>
          </a:p>
          <a:p>
            <a:pPr marL="285750" indent="-285750" algn="l" rtl="0" fontAlgn="base">
              <a:lnSpc>
                <a:spcPct val="150000"/>
              </a:lnSpc>
              <a:buFont typeface="Arial" panose="020B0604020202020204" pitchFamily="34" charset="0"/>
              <a:buChar char="•"/>
            </a:pPr>
            <a:r>
              <a:rPr lang="nb-NO" sz="2400"/>
              <a:t>Flere utfordringer.</a:t>
            </a:r>
          </a:p>
          <a:p>
            <a:pPr marL="285750" indent="-285750" algn="l" rtl="0" fontAlgn="base">
              <a:lnSpc>
                <a:spcPct val="150000"/>
              </a:lnSpc>
              <a:buFont typeface="Arial" panose="020B0604020202020204" pitchFamily="34" charset="0"/>
              <a:buChar char="•"/>
            </a:pPr>
            <a:r>
              <a:rPr lang="nb-NO" sz="2400" b="0" i="0">
                <a:effectLst/>
              </a:rPr>
              <a:t>Helhetlig støtte. </a:t>
            </a:r>
          </a:p>
          <a:p>
            <a:pPr marL="285750" indent="-285750" algn="l" rtl="0" fontAlgn="base">
              <a:lnSpc>
                <a:spcPct val="150000"/>
              </a:lnSpc>
              <a:buFont typeface="Arial" panose="020B0604020202020204" pitchFamily="34" charset="0"/>
              <a:buChar char="•"/>
            </a:pPr>
            <a:r>
              <a:rPr lang="nb-NO" sz="2400" b="0" i="0">
                <a:effectLst/>
              </a:rPr>
              <a:t>Samarbeid om løsninger og støtte når man trenger det.</a:t>
            </a:r>
          </a:p>
          <a:p>
            <a:pPr marL="285750" indent="-285750" algn="l" rtl="0" fontAlgn="base">
              <a:lnSpc>
                <a:spcPct val="150000"/>
              </a:lnSpc>
              <a:buFont typeface="Arial" panose="020B0604020202020204" pitchFamily="34" charset="0"/>
              <a:buChar char="•"/>
            </a:pPr>
            <a:r>
              <a:rPr lang="nb-NO" sz="2400"/>
              <a:t>Skaper varig positiv utvikling selv.</a:t>
            </a:r>
            <a:endParaRPr lang="nb-NO" sz="2400" b="0" i="0">
              <a:effectLst/>
            </a:endParaRPr>
          </a:p>
          <a:p>
            <a:pPr marL="285750" indent="-285750" algn="l" rtl="0" fontAlgn="base">
              <a:lnSpc>
                <a:spcPct val="150000"/>
              </a:lnSpc>
              <a:buFont typeface="Arial" panose="020B0604020202020204" pitchFamily="34" charset="0"/>
              <a:buChar char="•"/>
            </a:pPr>
            <a:endParaRPr lang="nb-NO" sz="2400" b="0" i="0">
              <a:effectLst/>
            </a:endParaRPr>
          </a:p>
          <a:p>
            <a:pPr algn="l" rtl="0" fontAlgn="base">
              <a:lnSpc>
                <a:spcPct val="150000"/>
              </a:lnSpc>
            </a:pPr>
            <a:endParaRPr lang="nb-NO" sz="2400"/>
          </a:p>
          <a:p>
            <a:pPr marL="285750" indent="-285750" algn="l" rtl="0" fontAlgn="base">
              <a:lnSpc>
                <a:spcPct val="150000"/>
              </a:lnSpc>
              <a:buFont typeface="Arial" panose="020B0604020202020204" pitchFamily="34" charset="0"/>
              <a:buChar char="•"/>
            </a:pPr>
            <a:endParaRPr lang="nb-NO" sz="2400"/>
          </a:p>
          <a:p>
            <a:pPr algn="l" rtl="0" fontAlgn="base">
              <a:lnSpc>
                <a:spcPct val="150000"/>
              </a:lnSpc>
            </a:pPr>
            <a:br>
              <a:rPr lang="nb-NO" sz="2400" b="0" i="0">
                <a:effectLst/>
              </a:rPr>
            </a:br>
            <a:r>
              <a:rPr lang="nb-NO" sz="2400" b="0" i="0">
                <a:effectLst/>
              </a:rPr>
              <a:t>  </a:t>
            </a:r>
            <a:endParaRPr lang="nb-NO"/>
          </a:p>
        </p:txBody>
      </p:sp>
      <p:sp>
        <p:nvSpPr>
          <p:cNvPr id="7" name="Rectangle 6">
            <a:extLst>
              <a:ext uri="{FF2B5EF4-FFF2-40B4-BE49-F238E27FC236}">
                <a16:creationId xmlns:a16="http://schemas.microsoft.com/office/drawing/2014/main" id="{B710C4AB-C3E2-4EBF-8C80-B0DDDC3CBD64}"/>
              </a:ext>
            </a:extLst>
          </p:cNvPr>
          <p:cNvSpPr/>
          <p:nvPr/>
        </p:nvSpPr>
        <p:spPr>
          <a:xfrm>
            <a:off x="4671281" y="361419"/>
            <a:ext cx="6987834" cy="646331"/>
          </a:xfrm>
          <a:prstGeom prst="rect">
            <a:avLst/>
          </a:prstGeom>
        </p:spPr>
        <p:txBody>
          <a:bodyPr wrap="square">
            <a:spAutoFit/>
          </a:bodyPr>
          <a:lstStyle/>
          <a:p>
            <a:pPr algn="r"/>
            <a:r>
              <a:rPr lang="nb-NO" sz="3600" b="1">
                <a:latin typeface="Aktiv Grotesk Medium" panose="020B0504020202020204" pitchFamily="34" charset="0"/>
              </a:rPr>
              <a:t>- støtte til å klare seg alene    </a:t>
            </a:r>
          </a:p>
        </p:txBody>
      </p:sp>
      <p:sp>
        <p:nvSpPr>
          <p:cNvPr id="12" name="Slide Number Placeholder 2">
            <a:extLst>
              <a:ext uri="{FF2B5EF4-FFF2-40B4-BE49-F238E27FC236}">
                <a16:creationId xmlns:a16="http://schemas.microsoft.com/office/drawing/2014/main" id="{BEF07CF6-CE60-584C-BE1D-FAE9D790C79C}"/>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13</a:t>
            </a:r>
          </a:p>
        </p:txBody>
      </p:sp>
      <p:pic>
        <p:nvPicPr>
          <p:cNvPr id="13" name="Picture 12">
            <a:extLst>
              <a:ext uri="{FF2B5EF4-FFF2-40B4-BE49-F238E27FC236}">
                <a16:creationId xmlns:a16="http://schemas.microsoft.com/office/drawing/2014/main" id="{883719B7-84F6-2A4A-957A-76D879F194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50366" y="1069305"/>
            <a:ext cx="3140163" cy="4337639"/>
          </a:xfrm>
          <a:prstGeom prst="rect">
            <a:avLst/>
          </a:prstGeom>
          <a:noFill/>
        </p:spPr>
      </p:pic>
      <p:sp>
        <p:nvSpPr>
          <p:cNvPr id="15" name="Rectangle 14">
            <a:extLst>
              <a:ext uri="{FF2B5EF4-FFF2-40B4-BE49-F238E27FC236}">
                <a16:creationId xmlns:a16="http://schemas.microsoft.com/office/drawing/2014/main" id="{12B24372-1B1F-8044-8334-85A8B56B32B0}"/>
              </a:ext>
            </a:extLst>
          </p:cNvPr>
          <p:cNvSpPr/>
          <p:nvPr/>
        </p:nvSpPr>
        <p:spPr>
          <a:xfrm>
            <a:off x="2602118" y="2221794"/>
            <a:ext cx="1873167" cy="2154436"/>
          </a:xfrm>
          <a:prstGeom prst="rect">
            <a:avLst/>
          </a:prstGeom>
        </p:spPr>
        <p:txBody>
          <a:bodyPr wrap="square">
            <a:spAutoFit/>
          </a:bodyPr>
          <a:lstStyle/>
          <a:p>
            <a:r>
              <a:rPr lang="nb-NO" sz="2000" b="1">
                <a:solidFill>
                  <a:schemeClr val="bg2"/>
                </a:solidFill>
              </a:rPr>
              <a:t>- Jeg vil at barna mine skal få den skolegangen jeg selv mistet.</a:t>
            </a:r>
            <a:r>
              <a:rPr lang="nb-NO" b="1">
                <a:solidFill>
                  <a:schemeClr val="bg2"/>
                </a:solidFill>
              </a:rPr>
              <a:t> </a:t>
            </a:r>
            <a:br>
              <a:rPr lang="nb-NO" b="1">
                <a:solidFill>
                  <a:schemeClr val="bg2"/>
                </a:solidFill>
              </a:rPr>
            </a:br>
            <a:r>
              <a:rPr lang="nb-NO" sz="1200">
                <a:solidFill>
                  <a:schemeClr val="bg2"/>
                </a:solidFill>
              </a:rPr>
              <a:t>(Laura, aleneforsørger)</a:t>
            </a:r>
          </a:p>
          <a:p>
            <a:r>
              <a:rPr lang="nb-NO" sz="2000" b="1">
                <a:solidFill>
                  <a:schemeClr val="bg2"/>
                </a:solidFill>
              </a:rPr>
              <a:t>    </a:t>
            </a:r>
          </a:p>
        </p:txBody>
      </p:sp>
    </p:spTree>
    <p:extLst>
      <p:ext uri="{BB962C8B-B14F-4D97-AF65-F5344CB8AC3E}">
        <p14:creationId xmlns:p14="http://schemas.microsoft.com/office/powerpoint/2010/main" val="3829509303"/>
      </p:ext>
    </p:extLst>
  </p:cSld>
  <p:clrMapOvr>
    <a:masterClrMapping/>
  </p:clrMapOvr>
</p:sld>
</file>

<file path=ppt/theme/theme1.xml><?xml version="1.0" encoding="utf-8"?>
<a:theme xmlns:a="http://schemas.openxmlformats.org/drawingml/2006/main" name="Office Theme">
  <a:themeElements>
    <a:clrScheme name="SOS Palette">
      <a:dk1>
        <a:srgbClr val="1C325D"/>
      </a:dk1>
      <a:lt1>
        <a:srgbClr val="FFFFFF"/>
      </a:lt1>
      <a:dk2>
        <a:srgbClr val="1C325D"/>
      </a:dk2>
      <a:lt2>
        <a:srgbClr val="FEFFFE"/>
      </a:lt2>
      <a:accent1>
        <a:srgbClr val="00ABEC"/>
      </a:accent1>
      <a:accent2>
        <a:srgbClr val="CDE8F8"/>
      </a:accent2>
      <a:accent3>
        <a:srgbClr val="DEF0FB"/>
      </a:accent3>
      <a:accent4>
        <a:srgbClr val="DE596C"/>
      </a:accent4>
      <a:accent5>
        <a:srgbClr val="F5D0CD"/>
      </a:accent5>
      <a:accent6>
        <a:srgbClr val="83CCF1"/>
      </a:accent6>
      <a:hlink>
        <a:srgbClr val="00ABEC"/>
      </a:hlink>
      <a:folHlink>
        <a:srgbClr val="DE596C"/>
      </a:folHlink>
    </a:clrScheme>
    <a:fontScheme name="SOS Aktiv">
      <a:majorFont>
        <a:latin typeface="Aktiv Grotesk"/>
        <a:ea typeface=""/>
        <a:cs typeface=""/>
      </a:majorFont>
      <a:minorFont>
        <a:latin typeface="Aktiv Grotes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ktiv Grotesk" panose="020B0504020202020204" pitchFamily="34" charset="0"/>
            <a:ea typeface="Aktiv Grotesk" panose="020B0504020202020204" pitchFamily="34" charset="0"/>
            <a:cs typeface="Aktiv Grotesk" panose="020B0504020202020204" pitchFamily="34" charset="0"/>
          </a:defRPr>
        </a:defPPr>
      </a:lstStyle>
    </a:txDef>
  </a:objectDefaults>
  <a:extraClrSchemeLst/>
  <a:extLst>
    <a:ext uri="{05A4C25C-085E-4340-85A3-A5531E510DB2}">
      <thm15:themeFamily xmlns:thm15="http://schemas.microsoft.com/office/thememl/2012/main" name="Ros_SOS Childrens Villages Official Powerpoint Template" id="{E8FDD065-71E5-4D3A-90A5-4C35827E4ED9}" vid="{5DB3DE18-0FEC-46E2-B92B-FC5AEF75F613}"/>
    </a:ext>
  </a:extLst>
</a:theme>
</file>

<file path=ppt/theme/theme2.xml><?xml version="1.0" encoding="utf-8"?>
<a:theme xmlns:a="http://schemas.openxmlformats.org/drawingml/2006/main" name="1_Office Theme">
  <a:themeElements>
    <a:clrScheme name="SOS Palette">
      <a:dk1>
        <a:srgbClr val="1C325D"/>
      </a:dk1>
      <a:lt1>
        <a:srgbClr val="FFFFFF"/>
      </a:lt1>
      <a:dk2>
        <a:srgbClr val="1C325D"/>
      </a:dk2>
      <a:lt2>
        <a:srgbClr val="FEFFFE"/>
      </a:lt2>
      <a:accent1>
        <a:srgbClr val="00ABEC"/>
      </a:accent1>
      <a:accent2>
        <a:srgbClr val="CDE8F8"/>
      </a:accent2>
      <a:accent3>
        <a:srgbClr val="DEF0FB"/>
      </a:accent3>
      <a:accent4>
        <a:srgbClr val="DE596C"/>
      </a:accent4>
      <a:accent5>
        <a:srgbClr val="F5D0CD"/>
      </a:accent5>
      <a:accent6>
        <a:srgbClr val="83CCF1"/>
      </a:accent6>
      <a:hlink>
        <a:srgbClr val="00ABEC"/>
      </a:hlink>
      <a:folHlink>
        <a:srgbClr val="DE596C"/>
      </a:folHlink>
    </a:clrScheme>
    <a:fontScheme name="SOS Aktiv">
      <a:majorFont>
        <a:latin typeface="Aktiv Grotesk"/>
        <a:ea typeface=""/>
        <a:cs typeface=""/>
      </a:majorFont>
      <a:minorFont>
        <a:latin typeface="Aktiv Grotes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ktiv Grotesk" panose="020B0504020202020204" pitchFamily="34" charset="0"/>
            <a:ea typeface="Aktiv Grotesk" panose="020B0504020202020204" pitchFamily="34" charset="0"/>
            <a:cs typeface="Aktiv Grotesk" panose="020B0504020202020204" pitchFamily="34" charset="0"/>
          </a:defRPr>
        </a:defPPr>
      </a:lstStyle>
    </a:txDef>
  </a:objectDefaults>
  <a:extraClrSchemeLst/>
  <a:extLst>
    <a:ext uri="{05A4C25C-085E-4340-85A3-A5531E510DB2}">
      <thm15:themeFamily xmlns:thm15="http://schemas.microsoft.com/office/thememl/2012/main" name="Ros_SOS Childrens Villages Official Powerpoint Template" id="{E8FDD065-71E5-4D3A-90A5-4C35827E4ED9}" vid="{5DB3DE18-0FEC-46E2-B92B-FC5AEF75F6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061d716-6a84-48ca-8729-f5f488bece04">
      <Terms xmlns="http://schemas.microsoft.com/office/infopath/2007/PartnerControls"/>
    </lcf76f155ced4ddcb4097134ff3c332f>
    <TaxCatchAll xmlns="ea98bdc1-5394-4b25-ba6a-5096e2ab84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03030F62500CA4DB3C564B48E7A742B" ma:contentTypeVersion="18" ma:contentTypeDescription="Opprett et nytt dokument." ma:contentTypeScope="" ma:versionID="8145c628e2a671baf794bf11fda39457">
  <xsd:schema xmlns:xsd="http://www.w3.org/2001/XMLSchema" xmlns:xs="http://www.w3.org/2001/XMLSchema" xmlns:p="http://schemas.microsoft.com/office/2006/metadata/properties" xmlns:ns2="7061d716-6a84-48ca-8729-f5f488bece04" xmlns:ns3="ea98bdc1-5394-4b25-ba6a-5096e2ab8496" targetNamespace="http://schemas.microsoft.com/office/2006/metadata/properties" ma:root="true" ma:fieldsID="c54169fae7ac7405f98704ef7a7ce9c4" ns2:_="" ns3:_="">
    <xsd:import namespace="7061d716-6a84-48ca-8729-f5f488bece04"/>
    <xsd:import namespace="ea98bdc1-5394-4b25-ba6a-5096e2ab84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EventHashCode" minOccurs="0"/>
                <xsd:element ref="ns2:MediaServiceGenerationTim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1d716-6a84-48ca-8729-f5f488bec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85ce104a-1846-43af-8645-456323f212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98bdc1-5394-4b25-ba6a-5096e2ab8496"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da28fcce-4bca-4759-9c61-f444484d1906}" ma:internalName="TaxCatchAll" ma:showField="CatchAllData" ma:web="ea98bdc1-5394-4b25-ba6a-5096e2ab84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4FF525-88AC-43C2-95FA-478F5E78C63A}">
  <ds:schemaRefs>
    <ds:schemaRef ds:uri="7061d716-6a84-48ca-8729-f5f488bece04"/>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ea98bdc1-5394-4b25-ba6a-5096e2ab8496"/>
    <ds:schemaRef ds:uri="http://www.w3.org/XML/1998/namespace"/>
    <ds:schemaRef ds:uri="http://purl.org/dc/dcmitype/"/>
  </ds:schemaRefs>
</ds:datastoreItem>
</file>

<file path=customXml/itemProps2.xml><?xml version="1.0" encoding="utf-8"?>
<ds:datastoreItem xmlns:ds="http://schemas.openxmlformats.org/officeDocument/2006/customXml" ds:itemID="{CEAA586C-B651-465E-8F83-EB67F0E86D04}">
  <ds:schemaRefs>
    <ds:schemaRef ds:uri="7061d716-6a84-48ca-8729-f5f488bece04"/>
    <ds:schemaRef ds:uri="ea98bdc1-5394-4b25-ba6a-5096e2ab84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1F5DCB-4A0D-48FD-8DF6-40E4ADCA8C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Ros_SOS Childrens Villages Official Powerpoint Template</Template>
  <TotalTime>8</TotalTime>
  <Words>4614</Words>
  <Application>Microsoft Office PowerPoint</Application>
  <PresentationFormat>Widescreen</PresentationFormat>
  <Paragraphs>234</Paragraphs>
  <Slides>22</Slides>
  <Notes>20</Notes>
  <HiddenSlides>0</HiddenSlides>
  <MMClips>0</MMClips>
  <ScaleCrop>false</ScaleCrop>
  <HeadingPairs>
    <vt:vector size="6" baseType="variant">
      <vt:variant>
        <vt:lpstr>Brukte skrifter</vt:lpstr>
      </vt:variant>
      <vt:variant>
        <vt:i4>12</vt:i4>
      </vt:variant>
      <vt:variant>
        <vt:lpstr>Tema</vt:lpstr>
      </vt:variant>
      <vt:variant>
        <vt:i4>2</vt:i4>
      </vt:variant>
      <vt:variant>
        <vt:lpstr>Lysbildetitler</vt:lpstr>
      </vt:variant>
      <vt:variant>
        <vt:i4>22</vt:i4>
      </vt:variant>
    </vt:vector>
  </HeadingPairs>
  <TitlesOfParts>
    <vt:vector size="36" baseType="lpstr">
      <vt:lpstr>Aktiv Grotesk</vt:lpstr>
      <vt:lpstr>Aktiv Grotesk Bold</vt:lpstr>
      <vt:lpstr>Aktiv Grotesk Medium</vt:lpstr>
      <vt:lpstr>Arial</vt:lpstr>
      <vt:lpstr>Calibri</vt:lpstr>
      <vt:lpstr>ProximaNova-Bold</vt:lpstr>
      <vt:lpstr>ProximaNova-Regular</vt:lpstr>
      <vt:lpstr>Segoe UI</vt:lpstr>
      <vt:lpstr>System Font Regular</vt:lpstr>
      <vt:lpstr>Times New Roman</vt:lpstr>
      <vt:lpstr>WordVisi_MSFontService</vt:lpstr>
      <vt:lpstr>WordVisiCarriageReturn_MSFontService</vt:lpstr>
      <vt:lpstr>Office Theme</vt:lpstr>
      <vt:lpstr>1_Office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Bueno Torres Natalia Maria</dc:creator>
  <cp:lastModifiedBy>Maarika Wellnitz</cp:lastModifiedBy>
  <cp:revision>6</cp:revision>
  <dcterms:created xsi:type="dcterms:W3CDTF">2022-07-07T21:48:29Z</dcterms:created>
  <dcterms:modified xsi:type="dcterms:W3CDTF">2024-06-25T20:54:41Z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0x010100C03030F62500CA4DB3C564B48E7A742B</vt:lpwstr>
  </property>
  <property fmtid="{D5CDD505-2E9C-101B-9397-08002B2CF9AE}" pid="3" name="MediaServiceImageTags">
    <vt:lpwstr/>
  </property>
</Properties>
</file>